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71" r:id="rId2"/>
    <p:sldId id="272" r:id="rId3"/>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FCD4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236" y="72"/>
      </p:cViewPr>
      <p:guideLst>
        <p:guide orient="horz" pos="2880"/>
        <p:guide pos="2160"/>
      </p:guideLst>
    </p:cSldViewPr>
  </p:slideViewPr>
  <p:notesTextViewPr>
    <p:cViewPr>
      <p:scale>
        <a:sx n="200" d="100"/>
        <a:sy n="200" d="100"/>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tableStyles" Target="tableStyles.xml" />
  <Relationship Id="rId3" Type="http://schemas.openxmlformats.org/officeDocument/2006/relationships/slide" Target="slides/slide2.xml" />
  <Relationship Id="rId7" Type="http://schemas.openxmlformats.org/officeDocument/2006/relationships/theme" Target="theme/theme1.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viewProps" Target="viewProps.xml" />
  <Relationship Id="rId5" Type="http://schemas.openxmlformats.org/officeDocument/2006/relationships/presProps" Target="presProps.xml" />
  <Relationship Id="rId4" Type="http://schemas.openxmlformats.org/officeDocument/2006/relationships/notesMaster" Target="notesMasters/notesMaster1.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302" cy="493237"/>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 2"/>
          <p:cNvSpPr>
            <a:spLocks noGrp="1"/>
          </p:cNvSpPr>
          <p:nvPr>
            <p:ph type="dt" idx="1"/>
          </p:nvPr>
        </p:nvSpPr>
        <p:spPr>
          <a:xfrm>
            <a:off x="3814890" y="0"/>
            <a:ext cx="2919302" cy="493237"/>
          </a:xfrm>
          <a:prstGeom prst="rect">
            <a:avLst/>
          </a:prstGeom>
        </p:spPr>
        <p:txBody>
          <a:bodyPr vert="horz" lIns="90644" tIns="45322" rIns="90644" bIns="45322" rtlCol="0"/>
          <a:lstStyle>
            <a:lvl1pPr algn="r">
              <a:defRPr sz="1200"/>
            </a:lvl1pPr>
          </a:lstStyle>
          <a:p>
            <a:fld id="{6964C38D-455F-49A3-BB40-BC6FAE077939}" type="datetimeFigureOut">
              <a:rPr kumimoji="1" lang="ja-JP" altLang="en-US" smtClean="0"/>
              <a:pPr/>
              <a:t>2024/6/11</a:t>
            </a:fld>
            <a:endParaRPr kumimoji="1" lang="ja-JP" altLang="en-US"/>
          </a:p>
        </p:txBody>
      </p:sp>
      <p:sp>
        <p:nvSpPr>
          <p:cNvPr id="4" name="スライド イメージ プレースホルダ 3"/>
          <p:cNvSpPr>
            <a:spLocks noGrp="1" noRot="1" noChangeAspect="1"/>
          </p:cNvSpPr>
          <p:nvPr>
            <p:ph type="sldImg" idx="2"/>
          </p:nvPr>
        </p:nvSpPr>
        <p:spPr>
          <a:xfrm>
            <a:off x="1982788" y="741363"/>
            <a:ext cx="2771775" cy="3697287"/>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 4"/>
          <p:cNvSpPr>
            <a:spLocks noGrp="1"/>
          </p:cNvSpPr>
          <p:nvPr>
            <p:ph type="body" sz="quarter" idx="3"/>
          </p:nvPr>
        </p:nvSpPr>
        <p:spPr>
          <a:xfrm>
            <a:off x="674049" y="4686538"/>
            <a:ext cx="5387666" cy="4439132"/>
          </a:xfrm>
          <a:prstGeom prst="rect">
            <a:avLst/>
          </a:prstGeom>
        </p:spPr>
        <p:txBody>
          <a:bodyPr vert="horz" lIns="90644" tIns="45322" rIns="90644" bIns="45322"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371502"/>
            <a:ext cx="2919302" cy="493236"/>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890" y="9371502"/>
            <a:ext cx="2919302" cy="493236"/>
          </a:xfrm>
          <a:prstGeom prst="rect">
            <a:avLst/>
          </a:prstGeom>
        </p:spPr>
        <p:txBody>
          <a:bodyPr vert="horz" lIns="90644" tIns="45322" rIns="90644" bIns="45322" rtlCol="0" anchor="b"/>
          <a:lstStyle>
            <a:lvl1pPr algn="r">
              <a:defRPr sz="1200"/>
            </a:lvl1pPr>
          </a:lstStyle>
          <a:p>
            <a:fld id="{B1503704-B5E3-4929-8B22-AF84DA78E66A}" type="slidenum">
              <a:rPr kumimoji="1" lang="ja-JP" altLang="en-US" smtClean="0"/>
              <a:pPr/>
              <a:t>‹#›</a:t>
            </a:fld>
            <a:endParaRPr kumimoji="1" lang="ja-JP" altLang="en-US"/>
          </a:p>
        </p:txBody>
      </p:sp>
    </p:spTree>
    <p:extLst>
      <p:ext uri="{BB962C8B-B14F-4D97-AF65-F5344CB8AC3E}">
        <p14:creationId xmlns:p14="http://schemas.microsoft.com/office/powerpoint/2010/main" val="42795197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2.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1503704-B5E3-4929-8B22-AF84DA78E66A}" type="slidenum">
              <a:rPr kumimoji="1" lang="ja-JP" altLang="en-US" smtClean="0"/>
              <a:pPr/>
              <a:t>2</a:t>
            </a:fld>
            <a:endParaRPr kumimoji="1" lang="ja-JP" altLang="en-US"/>
          </a:p>
        </p:txBody>
      </p:sp>
    </p:spTree>
    <p:extLst>
      <p:ext uri="{BB962C8B-B14F-4D97-AF65-F5344CB8AC3E}">
        <p14:creationId xmlns:p14="http://schemas.microsoft.com/office/powerpoint/2010/main" val="229978166"/>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7D415539-6CBB-4737-8E6F-22417BBD4403}" type="datetimeFigureOut">
              <a:rPr kumimoji="1" lang="ja-JP" altLang="en-US" smtClean="0"/>
              <a:pPr/>
              <a:t>2024/6/11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018205F-7EEA-4E93-8067-53867CF53D34}"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7D415539-6CBB-4737-8E6F-22417BBD4403}" type="datetimeFigureOut">
              <a:rPr kumimoji="1" lang="ja-JP" altLang="en-US" smtClean="0"/>
              <a:pPr/>
              <a:t>2024/6/11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018205F-7EEA-4E93-8067-53867CF53D34}"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7D415539-6CBB-4737-8E6F-22417BBD4403}" type="datetimeFigureOut">
              <a:rPr kumimoji="1" lang="ja-JP" altLang="en-US" smtClean="0"/>
              <a:pPr/>
              <a:t>2024/6/11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018205F-7EEA-4E93-8067-53867CF53D34}"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7D415539-6CBB-4737-8E6F-22417BBD4403}" type="datetimeFigureOut">
              <a:rPr kumimoji="1" lang="ja-JP" altLang="en-US" smtClean="0"/>
              <a:pPr/>
              <a:t>2024/6/11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018205F-7EEA-4E93-8067-53867CF53D34}"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7D415539-6CBB-4737-8E6F-22417BBD4403}" type="datetimeFigureOut">
              <a:rPr kumimoji="1" lang="ja-JP" altLang="en-US" smtClean="0"/>
              <a:pPr/>
              <a:t>2024/6/11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018205F-7EEA-4E93-8067-53867CF53D34}"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7D415539-6CBB-4737-8E6F-22417BBD4403}" type="datetimeFigureOut">
              <a:rPr kumimoji="1" lang="ja-JP" altLang="en-US" smtClean="0"/>
              <a:pPr/>
              <a:t>2024/6/11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018205F-7EEA-4E93-8067-53867CF53D34}"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7D415539-6CBB-4737-8E6F-22417BBD4403}" type="datetimeFigureOut">
              <a:rPr kumimoji="1" lang="ja-JP" altLang="en-US" smtClean="0"/>
              <a:pPr/>
              <a:t>2024/6/11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9018205F-7EEA-4E93-8067-53867CF53D34}"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7D415539-6CBB-4737-8E6F-22417BBD4403}" type="datetimeFigureOut">
              <a:rPr kumimoji="1" lang="ja-JP" altLang="en-US" smtClean="0"/>
              <a:pPr/>
              <a:t>2024/6/11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9018205F-7EEA-4E93-8067-53867CF53D34}"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7D415539-6CBB-4737-8E6F-22417BBD4403}" type="datetimeFigureOut">
              <a:rPr kumimoji="1" lang="ja-JP" altLang="en-US" smtClean="0"/>
              <a:pPr/>
              <a:t>2024/6/11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9018205F-7EEA-4E93-8067-53867CF53D34}"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7D415539-6CBB-4737-8E6F-22417BBD4403}" type="datetimeFigureOut">
              <a:rPr kumimoji="1" lang="ja-JP" altLang="en-US" smtClean="0"/>
              <a:pPr/>
              <a:t>2024/6/11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018205F-7EEA-4E93-8067-53867CF53D34}"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7D415539-6CBB-4737-8E6F-22417BBD4403}" type="datetimeFigureOut">
              <a:rPr kumimoji="1" lang="ja-JP" altLang="en-US" smtClean="0"/>
              <a:pPr/>
              <a:t>2024/6/11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018205F-7EEA-4E93-8067-53867CF53D34}" type="slidenum">
              <a:rPr kumimoji="1" lang="ja-JP" altLang="en-US" smtClean="0"/>
              <a:pPr/>
              <a:t>‹#›</a:t>
            </a:fld>
            <a:endParaRPr kumimoji="1" lang="ja-JP" altLang="en-US"/>
          </a:p>
        </p:txBody>
      </p:sp>
    </p:spTree>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7D415539-6CBB-4737-8E6F-22417BBD4403}" type="datetimeFigureOut">
              <a:rPr kumimoji="1" lang="ja-JP" altLang="en-US" smtClean="0"/>
              <a:pPr/>
              <a:t>2024/6/11</a:t>
            </a:fld>
            <a:endParaRPr kumimoji="1"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9018205F-7EEA-4E93-8067-53867CF53D34}"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7.xml" />
</Relationships>
</file>

<file path=ppt/slides/_rels/slide2.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7.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6024" y="137968"/>
            <a:ext cx="6858000" cy="68356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BIZ UDPゴシック" panose="020B0400000000000000" pitchFamily="50" charset="-128"/>
                <a:ea typeface="BIZ UDPゴシック" panose="020B0400000000000000" pitchFamily="50" charset="-128"/>
              </a:rPr>
              <a:t>　＜ ふたばワールド</a:t>
            </a:r>
            <a:r>
              <a:rPr lang="en-US" altLang="ja-JP" sz="1400" b="1" dirty="0">
                <a:latin typeface="BIZ UDPゴシック" panose="020B0400000000000000" pitchFamily="50" charset="-128"/>
                <a:ea typeface="BIZ UDPゴシック" panose="020B0400000000000000" pitchFamily="50" charset="-128"/>
              </a:rPr>
              <a:t>2024 in </a:t>
            </a:r>
            <a:r>
              <a:rPr lang="ja-JP" altLang="en-US" sz="1400" b="1" dirty="0">
                <a:latin typeface="BIZ UDPゴシック" panose="020B0400000000000000" pitchFamily="50" charset="-128"/>
                <a:ea typeface="BIZ UDPゴシック" panose="020B0400000000000000" pitchFamily="50" charset="-128"/>
              </a:rPr>
              <a:t>ひろの　開催要領 ＞</a:t>
            </a:r>
            <a:endParaRPr lang="en-US" altLang="ja-JP" sz="1400" b="1" dirty="0">
              <a:latin typeface="BIZ UDPゴシック" panose="020B0400000000000000" pitchFamily="50" charset="-128"/>
              <a:ea typeface="BIZ UDPゴシック" panose="020B0400000000000000" pitchFamily="50" charset="-128"/>
            </a:endParaRPr>
          </a:p>
          <a:p>
            <a:pPr algn="ctr"/>
            <a:r>
              <a:rPr lang="ja-JP" altLang="en-US" sz="1100" b="1" dirty="0">
                <a:solidFill>
                  <a:schemeClr val="tx2">
                    <a:lumMod val="75000"/>
                  </a:schemeClr>
                </a:solidFill>
                <a:latin typeface="HGSｺﾞｼｯｸE" panose="020B0900000000000000" pitchFamily="50" charset="-128"/>
                <a:ea typeface="HGSｺﾞｼｯｸE" panose="020B0900000000000000" pitchFamily="50" charset="-128"/>
              </a:rPr>
              <a:t>　</a:t>
            </a:r>
            <a:r>
              <a:rPr kumimoji="1" lang="en-US" altLang="ja-JP" sz="1400" b="0" i="0" u="none" strike="noStrike" kern="1200" cap="none" spc="-5" normalizeH="0" baseline="0" noProof="0" dirty="0">
                <a:ln>
                  <a:noFill/>
                </a:ln>
                <a:solidFill>
                  <a:srgbClr val="FFFFFF"/>
                </a:solidFill>
                <a:effectLst/>
                <a:uLnTx/>
                <a:uFillTx/>
                <a:latin typeface="Century"/>
                <a:ea typeface="+mn-ea"/>
                <a:cs typeface="Century"/>
              </a:rPr>
              <a:t>FUTABA </a:t>
            </a:r>
            <a:r>
              <a:rPr kumimoji="1" lang="en-US" altLang="ja-JP" sz="1400" b="0" i="0" u="none" strike="noStrike" kern="1200" cap="none" spc="0" normalizeH="0" baseline="0" noProof="0" dirty="0">
                <a:ln>
                  <a:noFill/>
                </a:ln>
                <a:solidFill>
                  <a:srgbClr val="FFFFFF"/>
                </a:solidFill>
                <a:effectLst/>
                <a:uLnTx/>
                <a:uFillTx/>
                <a:latin typeface="Century"/>
                <a:ea typeface="+mn-ea"/>
                <a:cs typeface="Century"/>
              </a:rPr>
              <a:t>WORLD</a:t>
            </a:r>
            <a:r>
              <a:rPr kumimoji="1" lang="en-US" altLang="ja-JP" sz="1400" b="0" i="0" u="none" strike="noStrike" kern="1200" cap="none" spc="-100" normalizeH="0" baseline="0" noProof="0" dirty="0">
                <a:ln>
                  <a:noFill/>
                </a:ln>
                <a:solidFill>
                  <a:srgbClr val="FFFFFF"/>
                </a:solidFill>
                <a:effectLst/>
                <a:uLnTx/>
                <a:uFillTx/>
                <a:latin typeface="Century"/>
                <a:ea typeface="+mn-ea"/>
                <a:cs typeface="Century"/>
              </a:rPr>
              <a:t> </a:t>
            </a:r>
            <a:r>
              <a:rPr kumimoji="1" lang="en-US" altLang="ja-JP" sz="1400" b="0" i="0" u="none" strike="noStrike" kern="1200" cap="none" spc="-5" normalizeH="0" baseline="0" noProof="0" dirty="0">
                <a:ln>
                  <a:noFill/>
                </a:ln>
                <a:solidFill>
                  <a:srgbClr val="FFFFFF"/>
                </a:solidFill>
                <a:effectLst/>
                <a:uLnTx/>
                <a:uFillTx/>
                <a:latin typeface="Century"/>
                <a:ea typeface="ＭＳ Ｐゴシック" panose="020B0600070205080204" pitchFamily="50" charset="-128"/>
                <a:cs typeface="Century"/>
              </a:rPr>
              <a:t>2024</a:t>
            </a:r>
            <a:endParaRPr kumimoji="1" lang="en-US" altLang="ja-JP" sz="1400" b="0" i="0" u="none" strike="noStrike" kern="1200" cap="none" spc="0" normalizeH="0" baseline="0" noProof="0" dirty="0">
              <a:ln>
                <a:noFill/>
              </a:ln>
              <a:solidFill>
                <a:prstClr val="black"/>
              </a:solidFill>
              <a:effectLst/>
              <a:uLnTx/>
              <a:uFillTx/>
              <a:latin typeface="Century"/>
              <a:ea typeface="+mn-ea"/>
              <a:cs typeface="Century"/>
            </a:endParaRPr>
          </a:p>
        </p:txBody>
      </p:sp>
      <p:sp>
        <p:nvSpPr>
          <p:cNvPr id="16" name="テキスト ボックス 15"/>
          <p:cNvSpPr txBox="1"/>
          <p:nvPr/>
        </p:nvSpPr>
        <p:spPr>
          <a:xfrm>
            <a:off x="60648" y="955308"/>
            <a:ext cx="6813376" cy="7986802"/>
          </a:xfrm>
          <a:prstGeom prst="rect">
            <a:avLst/>
          </a:prstGeom>
          <a:noFill/>
        </p:spPr>
        <p:txBody>
          <a:bodyPr wrap="square" rtlCol="0" anchor="ctr" anchorCtr="0">
            <a:spAutoFit/>
          </a:bodyPr>
          <a:lstStyle/>
          <a:p>
            <a:pPr marL="171450" indent="-171450">
              <a:buFontTx/>
              <a:buChar char="-"/>
            </a:pPr>
            <a:r>
              <a:rPr lang="ja-JP" altLang="en-US" sz="900" dirty="0">
                <a:latin typeface="BIZ UDPゴシック" panose="020B0400000000000000" pitchFamily="50" charset="-128"/>
                <a:ea typeface="BIZ UDPゴシック" panose="020B0400000000000000" pitchFamily="50" charset="-128"/>
              </a:rPr>
              <a:t>開催目的</a:t>
            </a:r>
            <a:r>
              <a:rPr lang="en-US" altLang="ja-JP" sz="900" dirty="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東日本大震災及び原子力発電所事故により、避難した双葉地方の住民の絆を繋ぐことはもとより、双葉地方に</a:t>
            </a:r>
            <a:endParaRPr lang="en-US" altLang="ja-JP" sz="900" dirty="0">
              <a:latin typeface="BIZ UDPゴシック" panose="020B0400000000000000" pitchFamily="50" charset="-128"/>
              <a:ea typeface="BIZ UDPゴシック" panose="020B0400000000000000" pitchFamily="50" charset="-128"/>
            </a:endParaRPr>
          </a:p>
          <a:p>
            <a:r>
              <a:rPr lang="en-US" altLang="ja-JP" sz="900" dirty="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移住された方々や双葉地方に思いを寄せている方々とも交流を図り、「ふるさとふたば」の絆の輪を広げ、双葉</a:t>
            </a:r>
            <a:endParaRPr lang="en-US" altLang="ja-JP" sz="900" dirty="0">
              <a:latin typeface="BIZ UDPゴシック" panose="020B0400000000000000" pitchFamily="50" charset="-128"/>
              <a:ea typeface="BIZ UDPゴシック" panose="020B0400000000000000" pitchFamily="50" charset="-128"/>
            </a:endParaRPr>
          </a:p>
          <a:p>
            <a:r>
              <a:rPr lang="en-US" altLang="ja-JP" sz="900" dirty="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地方の更なる振興を図る。</a:t>
            </a:r>
            <a:endParaRPr lang="en-US" altLang="ja-JP" sz="900" dirty="0">
              <a:latin typeface="BIZ UDPゴシック" panose="020B0400000000000000" pitchFamily="50" charset="-128"/>
              <a:ea typeface="BIZ UDPゴシック" panose="020B0400000000000000" pitchFamily="50" charset="-128"/>
            </a:endParaRPr>
          </a:p>
          <a:p>
            <a:pPr lvl="2"/>
            <a:endParaRPr lang="en-US" altLang="ja-JP" sz="900" dirty="0">
              <a:latin typeface="BIZ UDPゴシック" panose="020B0400000000000000" pitchFamily="50" charset="-128"/>
              <a:ea typeface="BIZ UDPゴシック" panose="020B0400000000000000" pitchFamily="50" charset="-128"/>
            </a:endParaRPr>
          </a:p>
          <a:p>
            <a:pPr marL="171450" indent="-171450">
              <a:buFontTx/>
              <a:buChar char="-"/>
            </a:pPr>
            <a:r>
              <a:rPr lang="ja-JP" altLang="en-US" sz="900" dirty="0">
                <a:latin typeface="BIZ UDPゴシック" panose="020B0400000000000000" pitchFamily="50" charset="-128"/>
                <a:ea typeface="BIZ UDPゴシック" panose="020B0400000000000000" pitchFamily="50" charset="-128"/>
              </a:rPr>
              <a:t>主催	</a:t>
            </a:r>
            <a:r>
              <a:rPr lang="zh-TW" altLang="en-US" sz="900" dirty="0">
                <a:latin typeface="BIZ UDPゴシック" panose="020B0400000000000000" pitchFamily="50" charset="-128"/>
                <a:ea typeface="BIZ UDPゴシック" panose="020B0400000000000000" pitchFamily="50" charset="-128"/>
              </a:rPr>
              <a:t>双葉地方広域市町村圏組合、一般財団法人福島県電源地域振興財団、</a:t>
            </a:r>
            <a:r>
              <a:rPr lang="ja-JP" altLang="en-US" sz="900" dirty="0">
                <a:latin typeface="BIZ UDPゴシック" panose="020B0400000000000000" pitchFamily="50" charset="-128"/>
                <a:ea typeface="BIZ UDPゴシック" panose="020B0400000000000000" pitchFamily="50" charset="-128"/>
              </a:rPr>
              <a:t> 広野町</a:t>
            </a:r>
            <a:endParaRPr lang="en-US" altLang="ja-JP" sz="900" dirty="0">
              <a:latin typeface="BIZ UDPゴシック" panose="020B0400000000000000" pitchFamily="50" charset="-128"/>
              <a:ea typeface="BIZ UDPゴシック" panose="020B0400000000000000" pitchFamily="50" charset="-128"/>
            </a:endParaRPr>
          </a:p>
          <a:p>
            <a:endParaRPr lang="en-US" altLang="ja-JP" sz="900" dirty="0">
              <a:latin typeface="BIZ UDPゴシック" panose="020B0400000000000000" pitchFamily="50" charset="-128"/>
              <a:ea typeface="BIZ UDPゴシック" panose="020B0400000000000000" pitchFamily="50" charset="-128"/>
            </a:endParaRPr>
          </a:p>
          <a:p>
            <a:pPr marL="171450" indent="-171450">
              <a:buFontTx/>
              <a:buChar char="-"/>
            </a:pPr>
            <a:r>
              <a:rPr lang="ja-JP" altLang="en-US" sz="900" dirty="0">
                <a:latin typeface="BIZ UDPゴシック" panose="020B0400000000000000" pitchFamily="50" charset="-128"/>
                <a:ea typeface="BIZ UDPゴシック" panose="020B0400000000000000" pitchFamily="50" charset="-128"/>
              </a:rPr>
              <a:t>共催・後援</a:t>
            </a:r>
            <a:r>
              <a:rPr lang="en-US" altLang="ja-JP" sz="900" dirty="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＜共催＞</a:t>
            </a:r>
            <a:r>
              <a:rPr lang="en-US" altLang="ja-JP" sz="900" dirty="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福島県</a:t>
            </a:r>
            <a:endParaRPr lang="en-US" altLang="ja-JP" sz="900" dirty="0">
              <a:latin typeface="BIZ UDPゴシック" panose="020B0400000000000000" pitchFamily="50" charset="-128"/>
              <a:ea typeface="BIZ UDPゴシック" panose="020B0400000000000000" pitchFamily="50" charset="-128"/>
            </a:endParaRPr>
          </a:p>
          <a:p>
            <a:r>
              <a:rPr lang="ja-JP" altLang="en-US" sz="900" dirty="0">
                <a:latin typeface="BIZ UDPゴシック" panose="020B0400000000000000" pitchFamily="50" charset="-128"/>
                <a:ea typeface="BIZ UDPゴシック" panose="020B0400000000000000" pitchFamily="50" charset="-128"/>
              </a:rPr>
              <a:t>　　　　</a:t>
            </a:r>
            <a:r>
              <a:rPr lang="en-US" altLang="ja-JP" sz="900" dirty="0">
                <a:latin typeface="BIZ UDPゴシック" panose="020B0400000000000000" pitchFamily="50" charset="-128"/>
                <a:ea typeface="BIZ UDPゴシック" panose="020B0400000000000000" pitchFamily="50" charset="-128"/>
              </a:rPr>
              <a:t>(</a:t>
            </a:r>
            <a:r>
              <a:rPr lang="ja-JP" altLang="en-US" sz="900" dirty="0">
                <a:latin typeface="BIZ UDPゴシック" panose="020B0400000000000000" pitchFamily="50" charset="-128"/>
                <a:ea typeface="BIZ UDPゴシック" panose="020B0400000000000000" pitchFamily="50" charset="-128"/>
              </a:rPr>
              <a:t>予定</a:t>
            </a:r>
            <a:r>
              <a:rPr lang="en-US" altLang="ja-JP" sz="900" dirty="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＜協力・支援＞</a:t>
            </a:r>
            <a:r>
              <a:rPr lang="en-US" altLang="ja-JP" sz="900" dirty="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復興庁福島復興局</a:t>
            </a:r>
            <a:endParaRPr lang="en-US" altLang="ja-JP" sz="900" dirty="0">
              <a:latin typeface="BIZ UDPゴシック" panose="020B0400000000000000" pitchFamily="50" charset="-128"/>
              <a:ea typeface="BIZ UDPゴシック" panose="020B0400000000000000" pitchFamily="50" charset="-128"/>
            </a:endParaRPr>
          </a:p>
          <a:p>
            <a:r>
              <a:rPr lang="en-US" altLang="ja-JP" sz="900" dirty="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＜後援＞</a:t>
            </a:r>
            <a:r>
              <a:rPr lang="en-US" altLang="ja-JP" sz="900" dirty="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cs typeface="Times New Roman" panose="02020603050405020304" pitchFamily="18" charset="0"/>
              </a:rPr>
              <a:t>福島民報社、福島民友新聞社、朝日新聞社福島総局、毎日新聞社福島支局、</a:t>
            </a:r>
            <a:endParaRPr lang="en-US" altLang="ja-JP" sz="9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lang="en-US" altLang="ja-JP" sz="9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900" dirty="0">
                <a:latin typeface="BIZ UDPゴシック" panose="020B0400000000000000" pitchFamily="50" charset="-128"/>
                <a:ea typeface="BIZ UDPゴシック" panose="020B0400000000000000" pitchFamily="50" charset="-128"/>
                <a:cs typeface="Times New Roman" panose="02020603050405020304" pitchFamily="18" charset="0"/>
              </a:rPr>
              <a:t>読売新聞社福島支局、産経新聞社福島支局、河北新報社、日本経済新聞社福島支局、</a:t>
            </a:r>
            <a:endParaRPr lang="en-US" altLang="ja-JP" sz="9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lang="ja-JP" altLang="en-US" sz="900" dirty="0">
                <a:latin typeface="BIZ UDPゴシック" panose="020B0400000000000000" pitchFamily="50" charset="-128"/>
                <a:ea typeface="BIZ UDPゴシック" panose="020B0400000000000000" pitchFamily="50" charset="-128"/>
                <a:cs typeface="Times New Roman" panose="02020603050405020304" pitchFamily="18" charset="0"/>
              </a:rPr>
              <a:t>　　　　　　　　　　　　　　　　　　　　　　　　日本放送協会福島放送局、福島テレビ（株）、（株）福島中央テレビ、</a:t>
            </a:r>
            <a:endParaRPr lang="en-US" altLang="ja-JP" sz="9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lang="en-US" altLang="ja-JP" sz="9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900" dirty="0">
                <a:latin typeface="BIZ UDPゴシック" panose="020B0400000000000000" pitchFamily="50" charset="-128"/>
                <a:ea typeface="BIZ UDPゴシック" panose="020B0400000000000000" pitchFamily="50" charset="-128"/>
                <a:cs typeface="Times New Roman" panose="02020603050405020304" pitchFamily="18" charset="0"/>
              </a:rPr>
              <a:t>（株）福島放送、（株）テレビユー福島、（株）ラジオ福島、（株）エフエム福島、</a:t>
            </a:r>
            <a:endParaRPr lang="en-US" altLang="ja-JP" sz="9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lang="en-US" altLang="ja-JP" sz="9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900" dirty="0">
                <a:latin typeface="BIZ UDPゴシック" panose="020B0400000000000000" pitchFamily="50" charset="-128"/>
                <a:ea typeface="BIZ UDPゴシック" panose="020B0400000000000000" pitchFamily="50" charset="-128"/>
                <a:cs typeface="Times New Roman" panose="02020603050405020304" pitchFamily="18" charset="0"/>
              </a:rPr>
              <a:t>福島県コミュニティエフエム放送協議会</a:t>
            </a:r>
          </a:p>
          <a:p>
            <a:r>
              <a:rPr lang="en-US" altLang="ja-JP" sz="900" dirty="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＜協賛＞</a:t>
            </a:r>
            <a:r>
              <a:rPr lang="en-US" altLang="ja-JP" sz="900" dirty="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調整中</a:t>
            </a:r>
          </a:p>
          <a:p>
            <a:endParaRPr lang="en-US" altLang="ja-JP" sz="900" dirty="0">
              <a:latin typeface="BIZ UDPゴシック" panose="020B0400000000000000" pitchFamily="50" charset="-128"/>
              <a:ea typeface="BIZ UDPゴシック" panose="020B0400000000000000" pitchFamily="50" charset="-128"/>
            </a:endParaRPr>
          </a:p>
          <a:p>
            <a:r>
              <a:rPr lang="en-US" altLang="ja-JP" sz="900" dirty="0">
                <a:latin typeface="BIZ UDPゴシック" panose="020B0400000000000000" pitchFamily="50" charset="-128"/>
                <a:ea typeface="BIZ UDPゴシック" panose="020B0400000000000000" pitchFamily="50" charset="-128"/>
              </a:rPr>
              <a:t>-</a:t>
            </a:r>
            <a:r>
              <a:rPr lang="ja-JP" altLang="en-US" sz="900" dirty="0">
                <a:latin typeface="BIZ UDPゴシック" panose="020B0400000000000000" pitchFamily="50" charset="-128"/>
                <a:ea typeface="BIZ UDPゴシック" panose="020B0400000000000000" pitchFamily="50" charset="-128"/>
              </a:rPr>
              <a:t>　企画・運営</a:t>
            </a:r>
            <a:r>
              <a:rPr lang="en-US" altLang="ja-JP" sz="900" dirty="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「ふたばワールド</a:t>
            </a:r>
            <a:r>
              <a:rPr lang="en-US" altLang="ja-JP" sz="900" dirty="0">
                <a:latin typeface="BIZ UDPゴシック" panose="020B0400000000000000" pitchFamily="50" charset="-128"/>
                <a:ea typeface="BIZ UDPゴシック" panose="020B0400000000000000" pitchFamily="50" charset="-128"/>
              </a:rPr>
              <a:t>2024</a:t>
            </a:r>
            <a:r>
              <a:rPr lang="ja-JP" altLang="en-US" sz="900" dirty="0">
                <a:latin typeface="BIZ UDPゴシック" panose="020B0400000000000000" pitchFamily="50" charset="-128"/>
                <a:ea typeface="BIZ UDPゴシック" panose="020B0400000000000000" pitchFamily="50" charset="-128"/>
              </a:rPr>
              <a:t>」実行委員会</a:t>
            </a:r>
            <a:endParaRPr lang="en-US" altLang="ja-JP" sz="900" dirty="0">
              <a:latin typeface="BIZ UDPゴシック" panose="020B0400000000000000" pitchFamily="50" charset="-128"/>
              <a:ea typeface="BIZ UDPゴシック" panose="020B0400000000000000" pitchFamily="50" charset="-128"/>
            </a:endParaRPr>
          </a:p>
          <a:p>
            <a:r>
              <a:rPr lang="en-US" altLang="ja-JP" sz="900" dirty="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＜構成員＞　　</a:t>
            </a:r>
            <a:r>
              <a:rPr lang="en-US" altLang="ja-JP" sz="900" dirty="0">
                <a:latin typeface="BIZ UDPゴシック" panose="020B0400000000000000" pitchFamily="50" charset="-128"/>
                <a:ea typeface="BIZ UDPゴシック" panose="020B0400000000000000" pitchFamily="50" charset="-128"/>
              </a:rPr>
              <a:t>	</a:t>
            </a:r>
            <a:r>
              <a:rPr lang="zh-CN" altLang="en-US" sz="900" dirty="0">
                <a:latin typeface="BIZ UDPゴシック" panose="020B0400000000000000" pitchFamily="50" charset="-128"/>
                <a:ea typeface="BIZ UDPゴシック" panose="020B0400000000000000" pitchFamily="50" charset="-128"/>
              </a:rPr>
              <a:t>広野町商工会、楢葉町商工会、富岡町商工会、川内村商工会</a:t>
            </a:r>
          </a:p>
          <a:p>
            <a:r>
              <a:rPr lang="en-US" altLang="zh-CN" sz="900" dirty="0">
                <a:latin typeface="BIZ UDPゴシック" panose="020B0400000000000000" pitchFamily="50" charset="-128"/>
                <a:ea typeface="BIZ UDPゴシック" panose="020B0400000000000000" pitchFamily="50" charset="-128"/>
              </a:rPr>
              <a:t>		</a:t>
            </a:r>
            <a:r>
              <a:rPr lang="zh-CN" altLang="en-US" sz="900" dirty="0">
                <a:latin typeface="BIZ UDPゴシック" panose="020B0400000000000000" pitchFamily="50" charset="-128"/>
                <a:ea typeface="BIZ UDPゴシック" panose="020B0400000000000000" pitchFamily="50" charset="-128"/>
              </a:rPr>
              <a:t>大熊町商工会、双葉町商工会、浪江町商工会、葛尾村商工会</a:t>
            </a:r>
          </a:p>
          <a:p>
            <a:r>
              <a:rPr lang="en-US" altLang="zh-CN" sz="900" dirty="0">
                <a:latin typeface="BIZ UDPゴシック" panose="020B0400000000000000" pitchFamily="50" charset="-128"/>
                <a:ea typeface="BIZ UDPゴシック" panose="020B0400000000000000" pitchFamily="50" charset="-128"/>
              </a:rPr>
              <a:t>		</a:t>
            </a:r>
            <a:r>
              <a:rPr lang="zh-CN" altLang="en-US" sz="900" dirty="0">
                <a:latin typeface="BIZ UDPゴシック" panose="020B0400000000000000" pitchFamily="50" charset="-128"/>
                <a:ea typeface="BIZ UDPゴシック" panose="020B0400000000000000" pitchFamily="50" charset="-128"/>
              </a:rPr>
              <a:t>浪江青年会議所</a:t>
            </a:r>
          </a:p>
          <a:p>
            <a:r>
              <a:rPr lang="en-US" altLang="zh-CN" sz="900" dirty="0">
                <a:latin typeface="BIZ UDPゴシック" panose="020B0400000000000000" pitchFamily="50" charset="-128"/>
                <a:ea typeface="BIZ UDPゴシック" panose="020B0400000000000000" pitchFamily="50" charset="-128"/>
              </a:rPr>
              <a:t>		</a:t>
            </a:r>
            <a:r>
              <a:rPr lang="zh-CN" altLang="en-US" sz="900" dirty="0">
                <a:latin typeface="BIZ UDPゴシック" panose="020B0400000000000000" pitchFamily="50" charset="-128"/>
                <a:ea typeface="BIZ UDPゴシック" panose="020B0400000000000000" pitchFamily="50" charset="-128"/>
              </a:rPr>
              <a:t>広野町、楢葉町、富岡町、川内村、大熊町、双葉町、浪江町、葛尾村</a:t>
            </a:r>
          </a:p>
          <a:p>
            <a:endParaRPr lang="en-US" altLang="ja-JP" sz="900" dirty="0">
              <a:latin typeface="BIZ UDPゴシック" panose="020B0400000000000000" pitchFamily="50" charset="-128"/>
              <a:ea typeface="BIZ UDPゴシック" panose="020B0400000000000000" pitchFamily="50" charset="-128"/>
            </a:endParaRPr>
          </a:p>
          <a:p>
            <a:r>
              <a:rPr lang="ja-JP" altLang="en-US" sz="900" dirty="0">
                <a:latin typeface="BIZ UDPゴシック" panose="020B0400000000000000" pitchFamily="50" charset="-128"/>
                <a:ea typeface="BIZ UDPゴシック" panose="020B0400000000000000" pitchFamily="50" charset="-128"/>
              </a:rPr>
              <a:t>　　　　　　　　　　　　</a:t>
            </a:r>
            <a:r>
              <a:rPr lang="en-US" altLang="ja-JP" sz="900" dirty="0">
                <a:latin typeface="BIZ UDPゴシック" panose="020B0400000000000000" pitchFamily="50" charset="-128"/>
                <a:ea typeface="BIZ UDPゴシック" panose="020B0400000000000000" pitchFamily="50" charset="-128"/>
              </a:rPr>
              <a:t>&lt;</a:t>
            </a:r>
            <a:r>
              <a:rPr lang="ja-JP" altLang="en-US" sz="900" dirty="0">
                <a:latin typeface="BIZ UDPゴシック" panose="020B0400000000000000" pitchFamily="50" charset="-128"/>
                <a:ea typeface="BIZ UDPゴシック" panose="020B0400000000000000" pitchFamily="50" charset="-128"/>
              </a:rPr>
              <a:t>事務局</a:t>
            </a:r>
            <a:r>
              <a:rPr lang="en-US" altLang="ja-JP" sz="900" dirty="0">
                <a:latin typeface="BIZ UDPゴシック" panose="020B0400000000000000" pitchFamily="50" charset="-128"/>
                <a:ea typeface="BIZ UDPゴシック" panose="020B0400000000000000" pitchFamily="50" charset="-128"/>
              </a:rPr>
              <a:t>&gt;	</a:t>
            </a:r>
            <a:r>
              <a:rPr lang="ja-JP" altLang="en-US" sz="900" dirty="0">
                <a:latin typeface="BIZ UDPゴシック" panose="020B0400000000000000" pitchFamily="50" charset="-128"/>
                <a:ea typeface="BIZ UDPゴシック" panose="020B0400000000000000" pitchFamily="50" charset="-128"/>
              </a:rPr>
              <a:t>双葉地方広域市町村圏組合、一般財団法人福島県電源地域振興財団</a:t>
            </a:r>
          </a:p>
          <a:p>
            <a:r>
              <a:rPr lang="en-US" altLang="ja-JP" sz="900" dirty="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　　　　　　　　</a:t>
            </a:r>
            <a:r>
              <a:rPr lang="en-US" altLang="ja-JP" sz="900" dirty="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必要に応じて関係機関・団体を招集する</a:t>
            </a:r>
          </a:p>
          <a:p>
            <a:r>
              <a:rPr lang="en-US" altLang="ja-JP" sz="900" dirty="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　　　　　　　　　</a:t>
            </a:r>
            <a:r>
              <a:rPr lang="en-US" altLang="ja-JP" sz="900" dirty="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　農林水産業、商工業、医療、保健福祉、</a:t>
            </a:r>
            <a:r>
              <a:rPr lang="en-US" altLang="ja-JP" sz="900" dirty="0">
                <a:latin typeface="BIZ UDPゴシック" panose="020B0400000000000000" pitchFamily="50" charset="-128"/>
                <a:ea typeface="BIZ UDPゴシック" panose="020B0400000000000000" pitchFamily="50" charset="-128"/>
              </a:rPr>
              <a:t>NPO</a:t>
            </a:r>
            <a:r>
              <a:rPr lang="ja-JP" altLang="en-US" sz="900" dirty="0">
                <a:latin typeface="BIZ UDPゴシック" panose="020B0400000000000000" pitchFamily="50" charset="-128"/>
                <a:ea typeface="BIZ UDPゴシック" panose="020B0400000000000000" pitchFamily="50" charset="-128"/>
              </a:rPr>
              <a:t>、ボランティア、教育、報道機関、福島県等</a:t>
            </a:r>
            <a:endParaRPr lang="en-US" altLang="ja-JP" sz="900" dirty="0">
              <a:latin typeface="BIZ UDPゴシック" panose="020B0400000000000000" pitchFamily="50" charset="-128"/>
              <a:ea typeface="BIZ UDPゴシック" panose="020B0400000000000000" pitchFamily="50" charset="-128"/>
            </a:endParaRPr>
          </a:p>
          <a:p>
            <a:endParaRPr lang="en-US" altLang="ja-JP" sz="900" dirty="0">
              <a:latin typeface="BIZ UDPゴシック" panose="020B0400000000000000" pitchFamily="50" charset="-128"/>
              <a:ea typeface="BIZ UDPゴシック" panose="020B0400000000000000" pitchFamily="50" charset="-128"/>
            </a:endParaRPr>
          </a:p>
          <a:p>
            <a:r>
              <a:rPr lang="en-US" altLang="ja-JP" sz="900" dirty="0">
                <a:latin typeface="BIZ UDPゴシック" panose="020B0400000000000000" pitchFamily="50" charset="-128"/>
                <a:ea typeface="BIZ UDPゴシック" panose="020B0400000000000000" pitchFamily="50" charset="-128"/>
              </a:rPr>
              <a:t>-</a:t>
            </a:r>
            <a:r>
              <a:rPr lang="ja-JP" altLang="en-US" sz="900" dirty="0">
                <a:latin typeface="BIZ UDPゴシック" panose="020B0400000000000000" pitchFamily="50" charset="-128"/>
                <a:ea typeface="BIZ UDPゴシック" panose="020B0400000000000000" pitchFamily="50" charset="-128"/>
              </a:rPr>
              <a:t>　開催日時</a:t>
            </a:r>
            <a:r>
              <a:rPr lang="en-US" altLang="ja-JP" sz="900" dirty="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令和</a:t>
            </a:r>
            <a:r>
              <a:rPr lang="en-US" altLang="ja-JP" sz="900" dirty="0">
                <a:latin typeface="BIZ UDPゴシック" panose="020B0400000000000000" pitchFamily="50" charset="-128"/>
                <a:ea typeface="BIZ UDPゴシック" panose="020B0400000000000000" pitchFamily="50" charset="-128"/>
              </a:rPr>
              <a:t>6</a:t>
            </a:r>
            <a:r>
              <a:rPr lang="ja-JP" altLang="en-US" sz="900" dirty="0">
                <a:latin typeface="BIZ UDPゴシック" panose="020B0400000000000000" pitchFamily="50" charset="-128"/>
                <a:ea typeface="BIZ UDPゴシック" panose="020B0400000000000000" pitchFamily="50" charset="-128"/>
              </a:rPr>
              <a:t>年</a:t>
            </a:r>
            <a:r>
              <a:rPr lang="en-US" altLang="ja-JP" sz="900" dirty="0">
                <a:latin typeface="BIZ UDPゴシック" panose="020B0400000000000000" pitchFamily="50" charset="-128"/>
                <a:ea typeface="BIZ UDPゴシック" panose="020B0400000000000000" pitchFamily="50" charset="-128"/>
              </a:rPr>
              <a:t>9</a:t>
            </a:r>
            <a:r>
              <a:rPr lang="ja-JP" altLang="en-US" sz="900" dirty="0">
                <a:latin typeface="BIZ UDPゴシック" panose="020B0400000000000000" pitchFamily="50" charset="-128"/>
                <a:ea typeface="BIZ UDPゴシック" panose="020B0400000000000000" pitchFamily="50" charset="-128"/>
              </a:rPr>
              <a:t>月</a:t>
            </a:r>
            <a:r>
              <a:rPr lang="en-US" altLang="ja-JP" sz="900" dirty="0">
                <a:latin typeface="BIZ UDPゴシック" panose="020B0400000000000000" pitchFamily="50" charset="-128"/>
                <a:ea typeface="BIZ UDPゴシック" panose="020B0400000000000000" pitchFamily="50" charset="-128"/>
              </a:rPr>
              <a:t>14</a:t>
            </a:r>
            <a:r>
              <a:rPr lang="ja-JP" altLang="en-US" sz="900" dirty="0">
                <a:latin typeface="BIZ UDPゴシック" panose="020B0400000000000000" pitchFamily="50" charset="-128"/>
                <a:ea typeface="BIZ UDPゴシック" panose="020B0400000000000000" pitchFamily="50" charset="-128"/>
              </a:rPr>
              <a:t>日（土）</a:t>
            </a:r>
            <a:r>
              <a:rPr lang="en-US" altLang="ja-JP" sz="900" dirty="0">
                <a:latin typeface="BIZ UDPゴシック" panose="020B0400000000000000" pitchFamily="50" charset="-128"/>
                <a:ea typeface="BIZ UDPゴシック" panose="020B0400000000000000" pitchFamily="50" charset="-128"/>
              </a:rPr>
              <a:t>10</a:t>
            </a:r>
            <a:r>
              <a:rPr lang="ja-JP" altLang="en-US" sz="900" dirty="0">
                <a:latin typeface="BIZ UDPゴシック" panose="020B0400000000000000" pitchFamily="50" charset="-128"/>
                <a:ea typeface="BIZ UDPゴシック" panose="020B0400000000000000" pitchFamily="50" charset="-128"/>
              </a:rPr>
              <a:t>：</a:t>
            </a:r>
            <a:r>
              <a:rPr lang="en-US" altLang="ja-JP" sz="900" dirty="0">
                <a:latin typeface="BIZ UDPゴシック" panose="020B0400000000000000" pitchFamily="50" charset="-128"/>
                <a:ea typeface="BIZ UDPゴシック" panose="020B0400000000000000" pitchFamily="50" charset="-128"/>
              </a:rPr>
              <a:t>00</a:t>
            </a:r>
            <a:r>
              <a:rPr lang="ja-JP" altLang="en-US" sz="900" dirty="0">
                <a:latin typeface="BIZ UDPゴシック" panose="020B0400000000000000" pitchFamily="50" charset="-128"/>
                <a:ea typeface="BIZ UDPゴシック" panose="020B0400000000000000" pitchFamily="50" charset="-128"/>
              </a:rPr>
              <a:t>～</a:t>
            </a:r>
            <a:r>
              <a:rPr lang="en-US" altLang="ja-JP" sz="900" dirty="0">
                <a:latin typeface="BIZ UDPゴシック" panose="020B0400000000000000" pitchFamily="50" charset="-128"/>
                <a:ea typeface="BIZ UDPゴシック" panose="020B0400000000000000" pitchFamily="50" charset="-128"/>
              </a:rPr>
              <a:t>15</a:t>
            </a:r>
            <a:r>
              <a:rPr lang="ja-JP" altLang="en-US" sz="900" dirty="0">
                <a:latin typeface="BIZ UDPゴシック" panose="020B0400000000000000" pitchFamily="50" charset="-128"/>
                <a:ea typeface="BIZ UDPゴシック" panose="020B0400000000000000" pitchFamily="50" charset="-128"/>
              </a:rPr>
              <a:t>：</a:t>
            </a:r>
            <a:r>
              <a:rPr lang="en-US" altLang="ja-JP" sz="900" dirty="0">
                <a:latin typeface="BIZ UDPゴシック" panose="020B0400000000000000" pitchFamily="50" charset="-128"/>
                <a:ea typeface="BIZ UDPゴシック" panose="020B0400000000000000" pitchFamily="50" charset="-128"/>
              </a:rPr>
              <a:t>00</a:t>
            </a:r>
            <a:r>
              <a:rPr lang="ja-JP" altLang="en-US" sz="900" dirty="0">
                <a:latin typeface="BIZ UDPゴシック" panose="020B0400000000000000" pitchFamily="50" charset="-128"/>
                <a:ea typeface="BIZ UDPゴシック" panose="020B0400000000000000" pitchFamily="50" charset="-128"/>
              </a:rPr>
              <a:t>　／　</a:t>
            </a:r>
            <a:r>
              <a:rPr lang="en-US" altLang="ja-JP" sz="900" dirty="0">
                <a:latin typeface="BIZ UDPゴシック" panose="020B0400000000000000" pitchFamily="50" charset="-128"/>
                <a:ea typeface="BIZ UDPゴシック" panose="020B0400000000000000" pitchFamily="50" charset="-128"/>
              </a:rPr>
              <a:t>9:30</a:t>
            </a:r>
            <a:r>
              <a:rPr lang="ja-JP" altLang="en-US" sz="900" dirty="0">
                <a:latin typeface="BIZ UDPゴシック" panose="020B0400000000000000" pitchFamily="50" charset="-128"/>
                <a:ea typeface="BIZ UDPゴシック" panose="020B0400000000000000" pitchFamily="50" charset="-128"/>
              </a:rPr>
              <a:t>開場予定（オープニングセレモニー）　／　雨天決行</a:t>
            </a:r>
          </a:p>
          <a:p>
            <a:endParaRPr lang="en-US" altLang="ja-JP" sz="900" dirty="0">
              <a:latin typeface="BIZ UDPゴシック" panose="020B0400000000000000" pitchFamily="50" charset="-128"/>
              <a:ea typeface="BIZ UDPゴシック" panose="020B0400000000000000" pitchFamily="50" charset="-128"/>
            </a:endParaRPr>
          </a:p>
          <a:p>
            <a:r>
              <a:rPr lang="en-US" altLang="ja-JP" sz="900" dirty="0">
                <a:latin typeface="BIZ UDPゴシック" panose="020B0400000000000000" pitchFamily="50" charset="-128"/>
                <a:ea typeface="BIZ UDPゴシック" panose="020B0400000000000000" pitchFamily="50" charset="-128"/>
              </a:rPr>
              <a:t>-</a:t>
            </a:r>
            <a:r>
              <a:rPr lang="ja-JP" altLang="en-US" sz="900" dirty="0">
                <a:latin typeface="BIZ UDPゴシック" panose="020B0400000000000000" pitchFamily="50" charset="-128"/>
                <a:ea typeface="BIZ UDPゴシック" panose="020B0400000000000000" pitchFamily="50" charset="-128"/>
              </a:rPr>
              <a:t>　会場	</a:t>
            </a:r>
            <a:r>
              <a:rPr lang="ja-JP" altLang="en-US" sz="900" dirty="0">
                <a:latin typeface="BIZ UDPゴシック" panose="020B0400000000000000" pitchFamily="50" charset="-128"/>
                <a:ea typeface="BIZ UDPゴシック" panose="020B0400000000000000" pitchFamily="50" charset="-128"/>
                <a:cs typeface="Meiryo UI"/>
              </a:rPr>
              <a:t>広野町</a:t>
            </a:r>
            <a:r>
              <a:rPr lang="ja-JP" altLang="en-US" sz="900" dirty="0">
                <a:latin typeface="BIZ UDPゴシック" panose="020B0400000000000000" pitchFamily="50" charset="-128"/>
                <a:ea typeface="BIZ UDPゴシック" panose="020B0400000000000000" pitchFamily="50" charset="-128"/>
                <a:cs typeface="メイリオ" panose="020B0604030504040204" pitchFamily="50" charset="-128"/>
              </a:rPr>
              <a:t>（</a:t>
            </a:r>
            <a:r>
              <a:rPr lang="zh-TW" altLang="en-US" sz="900" dirty="0">
                <a:latin typeface="BIZ UDPゴシック" panose="020B0400000000000000" pitchFamily="50" charset="-128"/>
                <a:ea typeface="BIZ UDPゴシック" panose="020B0400000000000000" pitchFamily="50" charset="-128"/>
                <a:cs typeface="メイリオ" panose="020B0604030504040204" pitchFamily="50" charset="-128"/>
              </a:rPr>
              <a:t>福島県双葉郡広野町大字下北迫字大谷地原</a:t>
            </a:r>
            <a:r>
              <a:rPr lang="en-US" altLang="zh-TW" sz="900" dirty="0">
                <a:latin typeface="BIZ UDPゴシック" panose="020B0400000000000000" pitchFamily="50" charset="-128"/>
                <a:ea typeface="BIZ UDPゴシック" panose="020B0400000000000000" pitchFamily="50" charset="-128"/>
                <a:cs typeface="メイリオ" panose="020B0604030504040204" pitchFamily="50" charset="-128"/>
              </a:rPr>
              <a:t>65-3</a:t>
            </a:r>
            <a:r>
              <a:rPr lang="ja-JP" altLang="en-US" sz="900" dirty="0">
                <a:latin typeface="BIZ UDPゴシック" panose="020B0400000000000000" pitchFamily="50" charset="-128"/>
                <a:ea typeface="BIZ UDPゴシック" panose="020B0400000000000000" pitchFamily="50" charset="-128"/>
                <a:cs typeface="メイリオ" panose="020B0604030504040204" pitchFamily="50" charset="-128"/>
              </a:rPr>
              <a:t>）</a:t>
            </a:r>
          </a:p>
          <a:p>
            <a:r>
              <a:rPr lang="en-US" altLang="ja-JP" sz="900" dirty="0">
                <a:latin typeface="BIZ UDPゴシック" panose="020B0400000000000000" pitchFamily="50" charset="-128"/>
                <a:ea typeface="BIZ UDPゴシック" panose="020B0400000000000000" pitchFamily="50" charset="-128"/>
                <a:cs typeface="メイリオ" panose="020B0604030504040204" pitchFamily="50" charset="-128"/>
              </a:rPr>
              <a:t>	</a:t>
            </a:r>
            <a:r>
              <a:rPr lang="ja-JP" altLang="en-US" sz="900" dirty="0">
                <a:latin typeface="BIZ UDPゴシック" panose="020B0400000000000000" pitchFamily="50" charset="-128"/>
                <a:ea typeface="BIZ UDPゴシック" panose="020B0400000000000000" pitchFamily="50" charset="-128"/>
                <a:cs typeface="Meiryo UI"/>
              </a:rPr>
              <a:t>二ツ沼総合公園　</a:t>
            </a:r>
            <a:r>
              <a:rPr lang="en-US" altLang="ja-JP" sz="900" dirty="0">
                <a:latin typeface="BIZ UDPゴシック" panose="020B0400000000000000" pitchFamily="50" charset="-128"/>
                <a:ea typeface="BIZ UDPゴシック" panose="020B0400000000000000" pitchFamily="50" charset="-128"/>
                <a:cs typeface="メイリオ" panose="020B0604030504040204" pitchFamily="50" charset="-128"/>
              </a:rPr>
              <a:t>		</a:t>
            </a:r>
            <a:endParaRPr lang="ja-JP" altLang="en-US" sz="900" dirty="0">
              <a:latin typeface="BIZ UDPゴシック" panose="020B0400000000000000" pitchFamily="50" charset="-128"/>
              <a:ea typeface="BIZ UDPゴシック" panose="020B0400000000000000" pitchFamily="50" charset="-128"/>
              <a:cs typeface="メイリオ" panose="020B0604030504040204" pitchFamily="50" charset="-128"/>
            </a:endParaRPr>
          </a:p>
          <a:p>
            <a:endParaRPr lang="en-US" altLang="ja-JP" sz="900" dirty="0">
              <a:latin typeface="BIZ UDPゴシック" panose="020B0400000000000000" pitchFamily="50" charset="-128"/>
              <a:ea typeface="BIZ UDPゴシック" panose="020B0400000000000000" pitchFamily="50" charset="-128"/>
            </a:endParaRPr>
          </a:p>
          <a:p>
            <a:r>
              <a:rPr lang="en-US" altLang="ja-JP" sz="900" dirty="0">
                <a:latin typeface="BIZ UDPゴシック" panose="020B0400000000000000" pitchFamily="50" charset="-128"/>
                <a:ea typeface="BIZ UDPゴシック" panose="020B0400000000000000" pitchFamily="50" charset="-128"/>
              </a:rPr>
              <a:t>-</a:t>
            </a:r>
            <a:r>
              <a:rPr lang="ja-JP" altLang="en-US" sz="900" dirty="0">
                <a:latin typeface="BIZ UDPゴシック" panose="020B0400000000000000" pitchFamily="50" charset="-128"/>
                <a:ea typeface="BIZ UDPゴシック" panose="020B0400000000000000" pitchFamily="50" charset="-128"/>
              </a:rPr>
              <a:t>　対象</a:t>
            </a:r>
            <a:r>
              <a:rPr lang="en-US" altLang="ja-JP" sz="900" dirty="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双葉地方の住民をはじめとする一般住民、関係機関・団体等　（入場無料）</a:t>
            </a:r>
            <a:endParaRPr lang="en-US" altLang="ja-JP" sz="900" dirty="0">
              <a:latin typeface="BIZ UDPゴシック" panose="020B0400000000000000" pitchFamily="50" charset="-128"/>
              <a:ea typeface="BIZ UDPゴシック" panose="020B0400000000000000" pitchFamily="50" charset="-128"/>
            </a:endParaRPr>
          </a:p>
          <a:p>
            <a:endParaRPr lang="en-US" altLang="ja-JP" sz="900" dirty="0">
              <a:latin typeface="BIZ UDPゴシック" panose="020B0400000000000000" pitchFamily="50" charset="-128"/>
              <a:ea typeface="BIZ UDPゴシック" panose="020B0400000000000000" pitchFamily="50" charset="-128"/>
            </a:endParaRPr>
          </a:p>
          <a:p>
            <a:r>
              <a:rPr lang="en-US" altLang="ja-JP" sz="900" dirty="0">
                <a:latin typeface="BIZ UDPゴシック" panose="020B0400000000000000" pitchFamily="50" charset="-128"/>
                <a:ea typeface="BIZ UDPゴシック" panose="020B0400000000000000" pitchFamily="50" charset="-128"/>
              </a:rPr>
              <a:t>-</a:t>
            </a:r>
            <a:r>
              <a:rPr lang="ja-JP" altLang="en-US" sz="900" dirty="0">
                <a:latin typeface="BIZ UDPゴシック" panose="020B0400000000000000" pitchFamily="50" charset="-128"/>
                <a:ea typeface="BIZ UDPゴシック" panose="020B0400000000000000" pitchFamily="50" charset="-128"/>
              </a:rPr>
              <a:t>　事業内容	</a:t>
            </a:r>
            <a:r>
              <a:rPr lang="en-US" altLang="ja-JP" sz="900" dirty="0">
                <a:latin typeface="BIZ UDPゴシック" panose="020B0400000000000000" pitchFamily="50" charset="-128"/>
                <a:ea typeface="BIZ UDPゴシック" panose="020B0400000000000000" pitchFamily="50" charset="-128"/>
              </a:rPr>
              <a:t>(1) </a:t>
            </a:r>
            <a:r>
              <a:rPr lang="ja-JP" altLang="en-US" sz="900" dirty="0">
                <a:latin typeface="BIZ UDPゴシック" panose="020B0400000000000000" pitchFamily="50" charset="-128"/>
                <a:ea typeface="BIZ UDPゴシック" panose="020B0400000000000000" pitchFamily="50" charset="-128"/>
              </a:rPr>
              <a:t>名称</a:t>
            </a:r>
            <a:r>
              <a:rPr lang="en-US" altLang="ja-JP" sz="900" dirty="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「ふたばワールド</a:t>
            </a:r>
            <a:r>
              <a:rPr lang="en-US" altLang="ja-JP" sz="900" dirty="0">
                <a:latin typeface="BIZ UDPゴシック" panose="020B0400000000000000" pitchFamily="50" charset="-128"/>
                <a:ea typeface="BIZ UDPゴシック" panose="020B0400000000000000" pitchFamily="50" charset="-128"/>
              </a:rPr>
              <a:t>2024 in </a:t>
            </a:r>
            <a:r>
              <a:rPr lang="ja-JP" altLang="en-US" sz="900" dirty="0">
                <a:latin typeface="BIZ UDPゴシック" panose="020B0400000000000000" pitchFamily="50" charset="-128"/>
                <a:ea typeface="BIZ UDPゴシック" panose="020B0400000000000000" pitchFamily="50" charset="-128"/>
              </a:rPr>
              <a:t>ひろの」</a:t>
            </a:r>
            <a:endParaRPr lang="en-US" altLang="ja-JP" sz="900" dirty="0">
              <a:latin typeface="BIZ UDPゴシック" panose="020B0400000000000000" pitchFamily="50" charset="-128"/>
              <a:ea typeface="BIZ UDPゴシック" panose="020B0400000000000000" pitchFamily="50" charset="-128"/>
            </a:endParaRPr>
          </a:p>
          <a:p>
            <a:r>
              <a:rPr lang="en-US" altLang="ja-JP" sz="900" dirty="0">
                <a:latin typeface="BIZ UDPゴシック" panose="020B0400000000000000" pitchFamily="50" charset="-128"/>
                <a:ea typeface="BIZ UDPゴシック" panose="020B0400000000000000" pitchFamily="50" charset="-128"/>
              </a:rPr>
              <a:t>	(2) </a:t>
            </a:r>
            <a:r>
              <a:rPr lang="ja-JP" altLang="en-US" sz="900" dirty="0">
                <a:latin typeface="BIZ UDPゴシック" panose="020B0400000000000000" pitchFamily="50" charset="-128"/>
                <a:ea typeface="BIZ UDPゴシック" panose="020B0400000000000000" pitchFamily="50" charset="-128"/>
              </a:rPr>
              <a:t>サブタイトル  </a:t>
            </a:r>
            <a:r>
              <a:rPr lang="en-US" altLang="ja-JP" sz="900" dirty="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cs typeface="Meiryo UI"/>
              </a:rPr>
              <a:t>みんなで歩む</a:t>
            </a:r>
            <a:r>
              <a:rPr lang="en-US" altLang="ja-JP" sz="900" dirty="0">
                <a:latin typeface="BIZ UDPゴシック" panose="020B0400000000000000" pitchFamily="50" charset="-128"/>
                <a:ea typeface="BIZ UDPゴシック" panose="020B0400000000000000" pitchFamily="50" charset="-128"/>
                <a:cs typeface="Meiryo UI"/>
              </a:rPr>
              <a:t>…</a:t>
            </a:r>
            <a:r>
              <a:rPr lang="ja-JP" altLang="en-US" sz="900" dirty="0">
                <a:latin typeface="BIZ UDPゴシック" panose="020B0400000000000000" pitchFamily="50" charset="-128"/>
                <a:ea typeface="BIZ UDPゴシック" panose="020B0400000000000000" pitchFamily="50" charset="-128"/>
                <a:cs typeface="Meiryo UI"/>
              </a:rPr>
              <a:t>ふるさとふたばの未来　</a:t>
            </a:r>
            <a:endParaRPr lang="en-US" altLang="ja-JP" sz="900" dirty="0">
              <a:latin typeface="BIZ UDPゴシック" panose="020B0400000000000000" pitchFamily="50" charset="-128"/>
              <a:ea typeface="BIZ UDPゴシック" panose="020B0400000000000000" pitchFamily="50" charset="-128"/>
              <a:cs typeface="Meiryo UI"/>
            </a:endParaRPr>
          </a:p>
          <a:p>
            <a:r>
              <a:rPr lang="en-US" altLang="ja-JP" sz="900" dirty="0">
                <a:latin typeface="BIZ UDPゴシック" panose="020B0400000000000000" pitchFamily="50" charset="-128"/>
                <a:ea typeface="BIZ UDPゴシック" panose="020B0400000000000000" pitchFamily="50" charset="-128"/>
              </a:rPr>
              <a:t>	(3) </a:t>
            </a:r>
            <a:r>
              <a:rPr lang="ja-JP" altLang="en-US" sz="900" dirty="0">
                <a:latin typeface="BIZ UDPゴシック" panose="020B0400000000000000" pitchFamily="50" charset="-128"/>
                <a:ea typeface="BIZ UDPゴシック" panose="020B0400000000000000" pitchFamily="50" charset="-128"/>
              </a:rPr>
              <a:t>内容（予定）</a:t>
            </a:r>
            <a:r>
              <a:rPr lang="en-US" altLang="ja-JP" sz="900" dirty="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・ステージパフォーマンス（地域の伝統芸能披露等）</a:t>
            </a:r>
          </a:p>
          <a:p>
            <a:r>
              <a:rPr lang="en-US" altLang="ja-JP" sz="900" dirty="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・ふたば地方なう。（関係機関・団体の取組展示・ＰＲ）</a:t>
            </a:r>
            <a:endParaRPr lang="en-US" altLang="ja-JP" sz="900" dirty="0">
              <a:latin typeface="BIZ UDPゴシック" panose="020B0400000000000000" pitchFamily="50" charset="-128"/>
              <a:ea typeface="BIZ UDPゴシック" panose="020B0400000000000000" pitchFamily="50" charset="-128"/>
            </a:endParaRPr>
          </a:p>
          <a:p>
            <a:r>
              <a:rPr lang="en-US" altLang="ja-JP" sz="900" dirty="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・まるごとふたば体験工房（来場者無料体験型企画）</a:t>
            </a:r>
          </a:p>
          <a:p>
            <a:r>
              <a:rPr lang="en-US" altLang="ja-JP" sz="900" dirty="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・ふたばふるさとマルシェ</a:t>
            </a:r>
          </a:p>
          <a:p>
            <a:r>
              <a:rPr lang="en-US" altLang="ja-JP" sz="900" dirty="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（双葉地方の商工業者等による飲食・物販、地元食材等情報発信特設コーナー）</a:t>
            </a:r>
            <a:endParaRPr lang="en-US" altLang="ja-JP" sz="900" dirty="0">
              <a:latin typeface="BIZ UDPゴシック" panose="020B0400000000000000" pitchFamily="50" charset="-128"/>
              <a:ea typeface="BIZ UDPゴシック" panose="020B0400000000000000" pitchFamily="50" charset="-128"/>
            </a:endParaRPr>
          </a:p>
          <a:p>
            <a:r>
              <a:rPr lang="en-US" altLang="ja-JP" sz="900" dirty="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・ふたばの“大鍋”プロジェクト（</a:t>
            </a:r>
            <a:r>
              <a:rPr lang="en-US" altLang="ja-JP" sz="900" dirty="0">
                <a:latin typeface="BIZ UDPゴシック" panose="020B0400000000000000" pitchFamily="50" charset="-128"/>
                <a:ea typeface="BIZ UDPゴシック" panose="020B0400000000000000" pitchFamily="50" charset="-128"/>
              </a:rPr>
              <a:t>1,000</a:t>
            </a:r>
            <a:r>
              <a:rPr lang="ja-JP" altLang="en-US" sz="900" dirty="0">
                <a:latin typeface="BIZ UDPゴシック" panose="020B0400000000000000" pitchFamily="50" charset="-128"/>
                <a:ea typeface="BIZ UDPゴシック" panose="020B0400000000000000" pitchFamily="50" charset="-128"/>
              </a:rPr>
              <a:t>食無料配布）</a:t>
            </a:r>
          </a:p>
          <a:p>
            <a:r>
              <a:rPr lang="en-US" altLang="ja-JP" sz="900" dirty="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・来場者ツアーバス（県内外発着の無料送迎バス）</a:t>
            </a:r>
          </a:p>
          <a:p>
            <a:endParaRPr lang="en-US" altLang="ja-JP" sz="900" dirty="0">
              <a:latin typeface="BIZ UDPゴシック" panose="020B0400000000000000" pitchFamily="50" charset="-128"/>
              <a:ea typeface="BIZ UDPゴシック" panose="020B0400000000000000" pitchFamily="50" charset="-128"/>
            </a:endParaRPr>
          </a:p>
          <a:p>
            <a:pPr marL="171450" indent="-171450">
              <a:buFontTx/>
              <a:buChar char="-"/>
            </a:pPr>
            <a:r>
              <a:rPr lang="ja-JP" altLang="en-US" sz="900" dirty="0">
                <a:latin typeface="BIZ UDPゴシック" panose="020B0400000000000000" pitchFamily="50" charset="-128"/>
                <a:ea typeface="BIZ UDPゴシック" panose="020B0400000000000000" pitchFamily="50" charset="-128"/>
              </a:rPr>
              <a:t>特記事項</a:t>
            </a:r>
            <a:r>
              <a:rPr lang="en-US" altLang="ja-JP" sz="900" dirty="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開催日直前もしくは、開催日当日に天候不順や自然災害、疫病等による甚大な被害が発生した場合、</a:t>
            </a:r>
            <a:endParaRPr lang="en-US" altLang="ja-JP" sz="900" dirty="0">
              <a:latin typeface="BIZ UDPゴシック" panose="020B0400000000000000" pitchFamily="50" charset="-128"/>
              <a:ea typeface="BIZ UDPゴシック" panose="020B0400000000000000" pitchFamily="50" charset="-128"/>
            </a:endParaRPr>
          </a:p>
          <a:p>
            <a:pPr lvl="2"/>
            <a:r>
              <a:rPr lang="ja-JP" altLang="en-US" sz="900" dirty="0">
                <a:latin typeface="BIZ UDPゴシック" panose="020B0400000000000000" pitchFamily="50" charset="-128"/>
                <a:ea typeface="BIZ UDPゴシック" panose="020B0400000000000000" pitchFamily="50" charset="-128"/>
              </a:rPr>
              <a:t>または発生が予想される場合は、開催の中止を検討いたします。</a:t>
            </a:r>
            <a:endParaRPr lang="en-US" altLang="ja-JP" sz="900" dirty="0">
              <a:latin typeface="BIZ UDPゴシック" panose="020B0400000000000000" pitchFamily="50" charset="-128"/>
              <a:ea typeface="BIZ UDPゴシック" panose="020B0400000000000000" pitchFamily="50" charset="-128"/>
            </a:endParaRPr>
          </a:p>
          <a:p>
            <a:pPr marL="171450" indent="-171450">
              <a:buFontTx/>
              <a:buChar char="-"/>
            </a:pPr>
            <a:endParaRPr lang="en-US" altLang="ja-JP" sz="900" dirty="0">
              <a:latin typeface="BIZ UDPゴシック" panose="020B0400000000000000" pitchFamily="50" charset="-128"/>
              <a:ea typeface="BIZ UDPゴシック" panose="020B0400000000000000" pitchFamily="50" charset="-128"/>
            </a:endParaRPr>
          </a:p>
          <a:p>
            <a:pPr marL="171450" indent="-171450">
              <a:buFontTx/>
              <a:buChar char="-"/>
            </a:pPr>
            <a:r>
              <a:rPr lang="ja-JP" altLang="en-US" sz="900" dirty="0">
                <a:latin typeface="BIZ UDPゴシック" panose="020B0400000000000000" pitchFamily="50" charset="-128"/>
                <a:ea typeface="BIZ UDPゴシック" panose="020B0400000000000000" pitchFamily="50" charset="-128"/>
              </a:rPr>
              <a:t>開催に関するお問合せ　</a:t>
            </a:r>
            <a:endParaRPr lang="en-US" altLang="ja-JP" sz="900" dirty="0">
              <a:latin typeface="BIZ UDPゴシック" panose="020B0400000000000000" pitchFamily="50" charset="-128"/>
              <a:ea typeface="BIZ UDPゴシック" panose="020B0400000000000000" pitchFamily="50" charset="-128"/>
            </a:endParaRPr>
          </a:p>
          <a:p>
            <a:r>
              <a:rPr lang="en-US" altLang="ja-JP" sz="900" dirty="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「ふたばワールド</a:t>
            </a:r>
            <a:r>
              <a:rPr lang="en-US" altLang="ja-JP" sz="900" dirty="0">
                <a:latin typeface="BIZ UDPゴシック" panose="020B0400000000000000" pitchFamily="50" charset="-128"/>
                <a:ea typeface="BIZ UDPゴシック" panose="020B0400000000000000" pitchFamily="50" charset="-128"/>
              </a:rPr>
              <a:t>2024</a:t>
            </a:r>
            <a:r>
              <a:rPr lang="ja-JP" altLang="en-US" sz="900" dirty="0">
                <a:latin typeface="BIZ UDPゴシック" panose="020B0400000000000000" pitchFamily="50" charset="-128"/>
                <a:ea typeface="BIZ UDPゴシック" panose="020B0400000000000000" pitchFamily="50" charset="-128"/>
              </a:rPr>
              <a:t>」実行委員会事務局</a:t>
            </a:r>
          </a:p>
          <a:p>
            <a:r>
              <a:rPr lang="ja-JP" altLang="en-US" sz="900" dirty="0">
                <a:latin typeface="BIZ UDPゴシック" panose="020B0400000000000000" pitchFamily="50" charset="-128"/>
                <a:ea typeface="BIZ UDPゴシック" panose="020B0400000000000000" pitchFamily="50" charset="-128"/>
              </a:rPr>
              <a:t>	　　双葉地方広域市町村圏組合（ステージパフォーマンス、来場者体験工房、ふたば地方なう）</a:t>
            </a:r>
          </a:p>
          <a:p>
            <a:r>
              <a:rPr lang="ja-JP" altLang="en-US" sz="900" dirty="0">
                <a:latin typeface="BIZ UDPゴシック" panose="020B0400000000000000" pitchFamily="50" charset="-128"/>
                <a:ea typeface="BIZ UDPゴシック" panose="020B0400000000000000" pitchFamily="50" charset="-128"/>
              </a:rPr>
              <a:t>　　　　　	　　住所	〒</a:t>
            </a:r>
            <a:r>
              <a:rPr lang="en-US" altLang="ja-JP" sz="900" dirty="0">
                <a:latin typeface="BIZ UDPゴシック" panose="020B0400000000000000" pitchFamily="50" charset="-128"/>
                <a:ea typeface="BIZ UDPゴシック" panose="020B0400000000000000" pitchFamily="50" charset="-128"/>
              </a:rPr>
              <a:t>979-1111</a:t>
            </a:r>
            <a:r>
              <a:rPr lang="ja-JP" altLang="en-US" sz="900" dirty="0">
                <a:latin typeface="BIZ UDPゴシック" panose="020B0400000000000000" pitchFamily="50" charset="-128"/>
                <a:ea typeface="BIZ UDPゴシック" panose="020B0400000000000000" pitchFamily="50" charset="-128"/>
              </a:rPr>
              <a:t>　 福島県双葉郡富岡町小浜</a:t>
            </a:r>
            <a:r>
              <a:rPr lang="en-US" altLang="ja-JP" sz="900" dirty="0">
                <a:latin typeface="BIZ UDPゴシック" panose="020B0400000000000000" pitchFamily="50" charset="-128"/>
                <a:ea typeface="BIZ UDPゴシック" panose="020B0400000000000000" pitchFamily="50" charset="-128"/>
              </a:rPr>
              <a:t>553-1</a:t>
            </a:r>
            <a:r>
              <a:rPr lang="ja-JP" altLang="en-US" sz="900" dirty="0">
                <a:latin typeface="BIZ UDPゴシック" panose="020B0400000000000000" pitchFamily="50" charset="-128"/>
                <a:ea typeface="BIZ UDPゴシック" panose="020B0400000000000000" pitchFamily="50" charset="-128"/>
              </a:rPr>
              <a:t>  双葉地方会館　内</a:t>
            </a:r>
            <a:endParaRPr lang="en-US" altLang="ja-JP" sz="900" dirty="0">
              <a:latin typeface="BIZ UDPゴシック" panose="020B0400000000000000" pitchFamily="50" charset="-128"/>
              <a:ea typeface="BIZ UDPゴシック" panose="020B0400000000000000" pitchFamily="50" charset="-128"/>
            </a:endParaRPr>
          </a:p>
          <a:p>
            <a:r>
              <a:rPr lang="ja-JP" altLang="en-US" sz="900" dirty="0">
                <a:latin typeface="BIZ UDPゴシック" panose="020B0400000000000000" pitchFamily="50" charset="-128"/>
                <a:ea typeface="BIZ UDPゴシック" panose="020B0400000000000000" pitchFamily="50" charset="-128"/>
              </a:rPr>
              <a:t>	　　電話　</a:t>
            </a:r>
            <a:r>
              <a:rPr lang="en-US" altLang="ja-JP" sz="900" dirty="0">
                <a:latin typeface="BIZ UDPゴシック" panose="020B0400000000000000" pitchFamily="50" charset="-128"/>
                <a:ea typeface="BIZ UDPゴシック" panose="020B0400000000000000" pitchFamily="50" charset="-128"/>
              </a:rPr>
              <a:t>	0240-22-3333</a:t>
            </a:r>
            <a:r>
              <a:rPr lang="ja-JP" altLang="en-US" sz="900" dirty="0">
                <a:latin typeface="BIZ UDPゴシック" panose="020B0400000000000000" pitchFamily="50" charset="-128"/>
                <a:ea typeface="BIZ UDPゴシック" panose="020B0400000000000000" pitchFamily="50" charset="-128"/>
              </a:rPr>
              <a:t>　　　</a:t>
            </a:r>
            <a:r>
              <a:rPr lang="en-US" altLang="ja-JP" sz="900" dirty="0">
                <a:latin typeface="BIZ UDPゴシック" panose="020B0400000000000000" pitchFamily="50" charset="-128"/>
                <a:ea typeface="BIZ UDPゴシック" panose="020B0400000000000000" pitchFamily="50" charset="-128"/>
              </a:rPr>
              <a:t>Fax</a:t>
            </a:r>
            <a:r>
              <a:rPr lang="ja-JP" altLang="en-US" sz="900" dirty="0">
                <a:latin typeface="BIZ UDPゴシック" panose="020B0400000000000000" pitchFamily="50" charset="-128"/>
                <a:ea typeface="BIZ UDPゴシック" panose="020B0400000000000000" pitchFamily="50" charset="-128"/>
              </a:rPr>
              <a:t>　　</a:t>
            </a:r>
            <a:r>
              <a:rPr lang="en-US" altLang="ja-JP" sz="900" dirty="0">
                <a:latin typeface="BIZ UDPゴシック" panose="020B0400000000000000" pitchFamily="50" charset="-128"/>
                <a:ea typeface="BIZ UDPゴシック" panose="020B0400000000000000" pitchFamily="50" charset="-128"/>
              </a:rPr>
              <a:t>0240-22-4076</a:t>
            </a:r>
          </a:p>
          <a:p>
            <a:r>
              <a:rPr lang="ja-JP" altLang="en-US" sz="900" dirty="0">
                <a:latin typeface="BIZ UDPゴシック" panose="020B0400000000000000" pitchFamily="50" charset="-128"/>
                <a:ea typeface="BIZ UDPゴシック" panose="020B0400000000000000" pitchFamily="50" charset="-128"/>
              </a:rPr>
              <a:t>　　　　　	　　</a:t>
            </a:r>
            <a:r>
              <a:rPr lang="en-US" altLang="ja-JP" sz="900" dirty="0">
                <a:latin typeface="BIZ UDPゴシック" panose="020B0400000000000000" pitchFamily="50" charset="-128"/>
                <a:ea typeface="BIZ UDPゴシック" panose="020B0400000000000000" pitchFamily="50" charset="-128"/>
              </a:rPr>
              <a:t>E-mail</a:t>
            </a:r>
            <a:r>
              <a:rPr lang="ja-JP" altLang="en-US" sz="900" dirty="0">
                <a:latin typeface="BIZ UDPゴシック" panose="020B0400000000000000" pitchFamily="50" charset="-128"/>
                <a:ea typeface="BIZ UDPゴシック" panose="020B0400000000000000" pitchFamily="50" charset="-128"/>
              </a:rPr>
              <a:t>　</a:t>
            </a:r>
            <a:r>
              <a:rPr lang="en-US" altLang="ja-JP" sz="900" dirty="0">
                <a:latin typeface="BIZ UDPゴシック" panose="020B0400000000000000" pitchFamily="50" charset="-128"/>
                <a:ea typeface="BIZ UDPゴシック" panose="020B0400000000000000" pitchFamily="50" charset="-128"/>
              </a:rPr>
              <a:t>	fukko_s@futaba-koiki.jp</a:t>
            </a:r>
          </a:p>
          <a:p>
            <a:endParaRPr lang="en-US" altLang="ja-JP" sz="900" dirty="0">
              <a:latin typeface="BIZ UDPゴシック" panose="020B0400000000000000" pitchFamily="50" charset="-128"/>
              <a:ea typeface="BIZ UDPゴシック" panose="020B0400000000000000" pitchFamily="50" charset="-128"/>
            </a:endParaRPr>
          </a:p>
          <a:p>
            <a:r>
              <a:rPr lang="ja-JP" altLang="en-US" sz="900" dirty="0">
                <a:latin typeface="BIZ UDPゴシック" panose="020B0400000000000000" pitchFamily="50" charset="-128"/>
                <a:ea typeface="BIZ UDPゴシック" panose="020B0400000000000000" pitchFamily="50" charset="-128"/>
              </a:rPr>
              <a:t>　　</a:t>
            </a:r>
            <a:r>
              <a:rPr lang="en-US" altLang="ja-JP" sz="900" dirty="0">
                <a:latin typeface="BIZ UDPゴシック" panose="020B0400000000000000" pitchFamily="50" charset="-128"/>
                <a:ea typeface="BIZ UDPゴシック" panose="020B0400000000000000" pitchFamily="50" charset="-128"/>
              </a:rPr>
              <a:t>	</a:t>
            </a:r>
            <a:r>
              <a:rPr lang="ja-JP" altLang="en-US" sz="900" dirty="0">
                <a:latin typeface="BIZ UDPゴシック" panose="020B0400000000000000" pitchFamily="50" charset="-128"/>
                <a:ea typeface="BIZ UDPゴシック" panose="020B0400000000000000" pitchFamily="50" charset="-128"/>
              </a:rPr>
              <a:t>　　一般財団法人福島県電源地域振興財団　ふたば復興支所（大鍋プロジェクト、ふたばふるさとマルシェ）</a:t>
            </a:r>
          </a:p>
          <a:p>
            <a:r>
              <a:rPr lang="ja-JP" altLang="en-US" sz="900" dirty="0">
                <a:latin typeface="BIZ UDPゴシック" panose="020B0400000000000000" pitchFamily="50" charset="-128"/>
                <a:ea typeface="BIZ UDPゴシック" panose="020B0400000000000000" pitchFamily="50" charset="-128"/>
              </a:rPr>
              <a:t>	　　住所	〒</a:t>
            </a:r>
            <a:r>
              <a:rPr lang="en-US" altLang="ja-JP" sz="900" dirty="0">
                <a:latin typeface="BIZ UDPゴシック" panose="020B0400000000000000" pitchFamily="50" charset="-128"/>
                <a:ea typeface="BIZ UDPゴシック" panose="020B0400000000000000" pitchFamily="50" charset="-128"/>
              </a:rPr>
              <a:t>979-1111</a:t>
            </a:r>
            <a:r>
              <a:rPr lang="ja-JP" altLang="en-US" sz="900" dirty="0">
                <a:latin typeface="BIZ UDPゴシック" panose="020B0400000000000000" pitchFamily="50" charset="-128"/>
                <a:ea typeface="BIZ UDPゴシック" panose="020B0400000000000000" pitchFamily="50" charset="-128"/>
              </a:rPr>
              <a:t>　 福島県双葉郡富岡町小浜</a:t>
            </a:r>
            <a:r>
              <a:rPr lang="en-US" altLang="ja-JP" sz="900" dirty="0">
                <a:latin typeface="BIZ UDPゴシック" panose="020B0400000000000000" pitchFamily="50" charset="-128"/>
                <a:ea typeface="BIZ UDPゴシック" panose="020B0400000000000000" pitchFamily="50" charset="-128"/>
              </a:rPr>
              <a:t>553-2</a:t>
            </a:r>
            <a:r>
              <a:rPr lang="ja-JP" altLang="en-US" sz="900" dirty="0">
                <a:latin typeface="BIZ UDPゴシック" panose="020B0400000000000000" pitchFamily="50" charset="-128"/>
                <a:ea typeface="BIZ UDPゴシック" panose="020B0400000000000000" pitchFamily="50" charset="-128"/>
              </a:rPr>
              <a:t>  富岡合同庁舎</a:t>
            </a:r>
            <a:r>
              <a:rPr lang="en-US" altLang="ja-JP" sz="900" dirty="0">
                <a:latin typeface="BIZ UDPゴシック" panose="020B0400000000000000" pitchFamily="50" charset="-128"/>
                <a:ea typeface="BIZ UDPゴシック" panose="020B0400000000000000" pitchFamily="50" charset="-128"/>
              </a:rPr>
              <a:t>2</a:t>
            </a:r>
            <a:r>
              <a:rPr lang="ja-JP" altLang="en-US" sz="900" dirty="0">
                <a:latin typeface="BIZ UDPゴシック" panose="020B0400000000000000" pitchFamily="50" charset="-128"/>
                <a:ea typeface="BIZ UDPゴシック" panose="020B0400000000000000" pitchFamily="50" charset="-128"/>
              </a:rPr>
              <a:t>階</a:t>
            </a:r>
            <a:endParaRPr lang="en-US" altLang="ja-JP" sz="900" dirty="0">
              <a:latin typeface="BIZ UDPゴシック" panose="020B0400000000000000" pitchFamily="50" charset="-128"/>
              <a:ea typeface="BIZ UDPゴシック" panose="020B0400000000000000" pitchFamily="50" charset="-128"/>
            </a:endParaRPr>
          </a:p>
          <a:p>
            <a:r>
              <a:rPr lang="ja-JP" altLang="en-US" sz="900" dirty="0">
                <a:latin typeface="BIZ UDPゴシック" panose="020B0400000000000000" pitchFamily="50" charset="-128"/>
                <a:ea typeface="BIZ UDPゴシック" panose="020B0400000000000000" pitchFamily="50" charset="-128"/>
              </a:rPr>
              <a:t>	　　電話	</a:t>
            </a:r>
            <a:r>
              <a:rPr lang="en-US" altLang="ja-JP" sz="900" dirty="0">
                <a:latin typeface="BIZ UDPゴシック" panose="020B0400000000000000" pitchFamily="50" charset="-128"/>
                <a:ea typeface="BIZ UDPゴシック" panose="020B0400000000000000" pitchFamily="50" charset="-128"/>
              </a:rPr>
              <a:t>0240-23-6974</a:t>
            </a:r>
            <a:r>
              <a:rPr lang="ja-JP" altLang="en-US" sz="900" dirty="0">
                <a:latin typeface="BIZ UDPゴシック" panose="020B0400000000000000" pitchFamily="50" charset="-128"/>
                <a:ea typeface="BIZ UDPゴシック" panose="020B0400000000000000" pitchFamily="50" charset="-128"/>
              </a:rPr>
              <a:t>　　　</a:t>
            </a:r>
            <a:r>
              <a:rPr lang="en-US" altLang="ja-JP" sz="900" dirty="0">
                <a:latin typeface="BIZ UDPゴシック" panose="020B0400000000000000" pitchFamily="50" charset="-128"/>
                <a:ea typeface="BIZ UDPゴシック" panose="020B0400000000000000" pitchFamily="50" charset="-128"/>
              </a:rPr>
              <a:t>Fax</a:t>
            </a:r>
            <a:r>
              <a:rPr lang="ja-JP" altLang="en-US" sz="900" dirty="0">
                <a:latin typeface="BIZ UDPゴシック" panose="020B0400000000000000" pitchFamily="50" charset="-128"/>
                <a:ea typeface="BIZ UDPゴシック" panose="020B0400000000000000" pitchFamily="50" charset="-128"/>
              </a:rPr>
              <a:t>　　</a:t>
            </a:r>
            <a:r>
              <a:rPr lang="en-US" altLang="ja-JP" sz="900" dirty="0">
                <a:latin typeface="BIZ UDPゴシック" panose="020B0400000000000000" pitchFamily="50" charset="-128"/>
                <a:ea typeface="BIZ UDPゴシック" panose="020B0400000000000000" pitchFamily="50" charset="-128"/>
              </a:rPr>
              <a:t>0240-25-8372</a:t>
            </a:r>
          </a:p>
          <a:p>
            <a:r>
              <a:rPr lang="ja-JP" altLang="en-US" sz="900" dirty="0">
                <a:latin typeface="BIZ UDPゴシック" panose="020B0400000000000000" pitchFamily="50" charset="-128"/>
                <a:ea typeface="BIZ UDPゴシック" panose="020B0400000000000000" pitchFamily="50" charset="-128"/>
              </a:rPr>
              <a:t>　　　　　　　　	　　</a:t>
            </a:r>
            <a:r>
              <a:rPr lang="en-US" altLang="ja-JP" sz="900" dirty="0">
                <a:latin typeface="BIZ UDPゴシック" panose="020B0400000000000000" pitchFamily="50" charset="-128"/>
                <a:ea typeface="BIZ UDPゴシック" panose="020B0400000000000000" pitchFamily="50" charset="-128"/>
              </a:rPr>
              <a:t>E-mail</a:t>
            </a:r>
            <a:r>
              <a:rPr lang="ja-JP" altLang="en-US" sz="900" dirty="0">
                <a:latin typeface="BIZ UDPゴシック" panose="020B0400000000000000" pitchFamily="50" charset="-128"/>
                <a:ea typeface="BIZ UDPゴシック" panose="020B0400000000000000" pitchFamily="50" charset="-128"/>
              </a:rPr>
              <a:t>　</a:t>
            </a:r>
            <a:r>
              <a:rPr lang="en-US" altLang="ja-JP" sz="900" dirty="0">
                <a:latin typeface="BIZ UDPゴシック" panose="020B0400000000000000" pitchFamily="50" charset="-128"/>
                <a:ea typeface="BIZ UDPゴシック" panose="020B0400000000000000" pitchFamily="50" charset="-128"/>
              </a:rPr>
              <a:t>	futaba_fukkou@pref.fukushima.lg.jp</a:t>
            </a:r>
          </a:p>
        </p:txBody>
      </p:sp>
    </p:spTree>
    <p:extLst>
      <p:ext uri="{BB962C8B-B14F-4D97-AF65-F5344CB8AC3E}">
        <p14:creationId xmlns:p14="http://schemas.microsoft.com/office/powerpoint/2010/main" val="1490189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1503771909"/>
              </p:ext>
            </p:extLst>
          </p:nvPr>
        </p:nvGraphicFramePr>
        <p:xfrm>
          <a:off x="189000" y="3079134"/>
          <a:ext cx="6480000" cy="2915076"/>
        </p:xfrm>
        <a:graphic>
          <a:graphicData uri="http://schemas.openxmlformats.org/drawingml/2006/table">
            <a:tbl>
              <a:tblPr>
                <a:tableStyleId>{5C22544A-7EE6-4342-B048-85BDC9FD1C3A}</a:tableStyleId>
              </a:tblPr>
              <a:tblGrid>
                <a:gridCol w="1583816">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1296000">
                  <a:extLst>
                    <a:ext uri="{9D8B030D-6E8A-4147-A177-3AD203B41FA5}">
                      <a16:colId xmlns:a16="http://schemas.microsoft.com/office/drawing/2014/main" val="20002"/>
                    </a:ext>
                  </a:extLst>
                </a:gridCol>
                <a:gridCol w="1944000">
                  <a:extLst>
                    <a:ext uri="{9D8B030D-6E8A-4147-A177-3AD203B41FA5}">
                      <a16:colId xmlns:a16="http://schemas.microsoft.com/office/drawing/2014/main" val="20003"/>
                    </a:ext>
                  </a:extLst>
                </a:gridCol>
              </a:tblGrid>
              <a:tr h="55023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bg1"/>
                          </a:solidFill>
                          <a:latin typeface="BIZ UDPゴシック" panose="020B0400000000000000" pitchFamily="50" charset="-128"/>
                          <a:ea typeface="BIZ UDPゴシック" panose="020B0400000000000000" pitchFamily="50" charset="-128"/>
                        </a:rPr>
                        <a:t>出演・出展</a:t>
                      </a:r>
                      <a:r>
                        <a:rPr kumimoji="1" lang="en-US" altLang="ja-JP" sz="1100" dirty="0">
                          <a:solidFill>
                            <a:schemeClr val="bg1"/>
                          </a:solidFill>
                          <a:latin typeface="BIZ UDPゴシック" panose="020B0400000000000000" pitchFamily="50" charset="-128"/>
                          <a:ea typeface="BIZ UDPゴシック" panose="020B0400000000000000" pitchFamily="50" charset="-128"/>
                        </a:rPr>
                        <a:t>(</a:t>
                      </a:r>
                      <a:r>
                        <a:rPr kumimoji="1" lang="ja-JP" altLang="en-US" sz="1100" dirty="0">
                          <a:solidFill>
                            <a:schemeClr val="bg1"/>
                          </a:solidFill>
                          <a:latin typeface="BIZ UDPゴシック" panose="020B0400000000000000" pitchFamily="50" charset="-128"/>
                          <a:ea typeface="BIZ UDPゴシック" panose="020B0400000000000000" pitchFamily="50" charset="-128"/>
                        </a:rPr>
                        <a:t>店</a:t>
                      </a:r>
                      <a:r>
                        <a:rPr kumimoji="1" lang="en-US" altLang="ja-JP" sz="1100" dirty="0">
                          <a:solidFill>
                            <a:schemeClr val="bg1"/>
                          </a:solidFill>
                          <a:latin typeface="BIZ UDPゴシック" panose="020B0400000000000000" pitchFamily="50" charset="-128"/>
                          <a:ea typeface="BIZ UDPゴシック" panose="020B0400000000000000" pitchFamily="50" charset="-128"/>
                        </a:rPr>
                        <a:t>)</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bg1"/>
                          </a:solidFill>
                          <a:latin typeface="BIZ UDPゴシック" panose="020B0400000000000000" pitchFamily="50" charset="-128"/>
                          <a:ea typeface="BIZ UDPゴシック" panose="020B0400000000000000" pitchFamily="50" charset="-128"/>
                        </a:rPr>
                        <a:t>団体名称</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1"/>
                    </a:solidFill>
                  </a:tcPr>
                </a:tc>
                <a:tc gridSpan="3">
                  <a:txBody>
                    <a:bodyPr/>
                    <a:lstStyle/>
                    <a:p>
                      <a:pPr algn="ctr"/>
                      <a:endParaRPr kumimoji="1" lang="ja-JP" altLang="en-US" sz="1400" dirty="0">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400" dirty="0">
                        <a:latin typeface="Century" panose="02040604050505020304" pitchFamily="18" charset="0"/>
                        <a:ea typeface="HGPｺﾞｼｯｸE" panose="020B0900000000000000" pitchFamily="50" charset="-128"/>
                      </a:endParaRPr>
                    </a:p>
                  </a:txBody>
                  <a:tcPr anchor="ctr"/>
                </a:tc>
                <a:tc hMerge="1">
                  <a:txBody>
                    <a:bodyPr/>
                    <a:lstStyle/>
                    <a:p>
                      <a:pPr algn="ctr"/>
                      <a:endParaRPr kumimoji="1" lang="ja-JP" altLang="en-US" sz="1400" dirty="0">
                        <a:latin typeface="Century" panose="02040604050505020304" pitchFamily="18" charset="0"/>
                        <a:ea typeface="HGPｺﾞｼｯｸE" panose="020B0900000000000000" pitchFamily="50" charset="-128"/>
                      </a:endParaRPr>
                    </a:p>
                  </a:txBody>
                  <a:tcPr anchor="ctr"/>
                </a:tc>
                <a:extLst>
                  <a:ext uri="{0D108BD9-81ED-4DB2-BD59-A6C34878D82A}">
                    <a16:rowId xmlns:a16="http://schemas.microsoft.com/office/drawing/2014/main" val="10000"/>
                  </a:ext>
                </a:extLst>
              </a:tr>
              <a:tr h="395964">
                <a:tc>
                  <a:txBody>
                    <a:bodyPr/>
                    <a:lstStyle/>
                    <a:p>
                      <a:pPr algn="ctr"/>
                      <a:r>
                        <a:rPr kumimoji="1" lang="ja-JP" altLang="en-US" sz="1100" dirty="0">
                          <a:solidFill>
                            <a:schemeClr val="bg1"/>
                          </a:solidFill>
                          <a:latin typeface="BIZ UDPゴシック" panose="020B0400000000000000" pitchFamily="50" charset="-128"/>
                          <a:ea typeface="BIZ UDPゴシック" panose="020B0400000000000000" pitchFamily="50" charset="-128"/>
                        </a:rPr>
                        <a:t>住所</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1"/>
                    </a:solidFill>
                  </a:tcPr>
                </a:tc>
                <a:tc gridSpan="3">
                  <a:txBody>
                    <a:bodyPr/>
                    <a:lstStyle/>
                    <a:p>
                      <a:pPr algn="l"/>
                      <a:r>
                        <a:rPr kumimoji="1" lang="ja-JP" altLang="en-US" sz="1100" dirty="0">
                          <a:latin typeface="BIZ UDPゴシック" panose="020B0400000000000000" pitchFamily="50" charset="-128"/>
                          <a:ea typeface="BIZ UDPゴシック" panose="020B0400000000000000" pitchFamily="50" charset="-128"/>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400" dirty="0">
                        <a:latin typeface="Century" panose="02040604050505020304" pitchFamily="18" charset="0"/>
                        <a:ea typeface="HGPｺﾞｼｯｸE" panose="020B0900000000000000" pitchFamily="50" charset="-128"/>
                      </a:endParaRPr>
                    </a:p>
                  </a:txBody>
                  <a:tcPr anchor="ctr"/>
                </a:tc>
                <a:tc hMerge="1">
                  <a:txBody>
                    <a:bodyPr/>
                    <a:lstStyle/>
                    <a:p>
                      <a:pPr algn="ctr"/>
                      <a:endParaRPr kumimoji="1" lang="ja-JP" altLang="en-US" sz="1400" dirty="0">
                        <a:latin typeface="Century" panose="02040604050505020304" pitchFamily="18" charset="0"/>
                        <a:ea typeface="HGPｺﾞｼｯｸE" panose="020B0900000000000000" pitchFamily="50" charset="-128"/>
                      </a:endParaRPr>
                    </a:p>
                  </a:txBody>
                  <a:tcPr anchor="ctr"/>
                </a:tc>
                <a:extLst>
                  <a:ext uri="{0D108BD9-81ED-4DB2-BD59-A6C34878D82A}">
                    <a16:rowId xmlns:a16="http://schemas.microsoft.com/office/drawing/2014/main" val="10001"/>
                  </a:ext>
                </a:extLst>
              </a:tr>
              <a:tr h="316771">
                <a:tc>
                  <a:txBody>
                    <a:bodyPr/>
                    <a:lstStyle/>
                    <a:p>
                      <a:pPr algn="ctr"/>
                      <a:r>
                        <a:rPr kumimoji="1" lang="en-US" altLang="ja-JP" sz="1100" dirty="0">
                          <a:solidFill>
                            <a:schemeClr val="bg1"/>
                          </a:solidFill>
                          <a:latin typeface="BIZ UDPゴシック" panose="020B0400000000000000" pitchFamily="50" charset="-128"/>
                          <a:ea typeface="BIZ UDPゴシック" panose="020B0400000000000000" pitchFamily="50" charset="-128"/>
                        </a:rPr>
                        <a:t>TEL</a:t>
                      </a:r>
                      <a:endParaRPr kumimoji="1" lang="ja-JP" altLang="en-US" sz="1100" dirty="0">
                        <a:solidFill>
                          <a:schemeClr val="bg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1"/>
                    </a:solidFill>
                  </a:tcPr>
                </a:tc>
                <a:tc>
                  <a:txBody>
                    <a:bodyPr/>
                    <a:lstStyle/>
                    <a:p>
                      <a:pPr algn="ctr"/>
                      <a:endParaRPr kumimoji="1" lang="ja-JP" altLang="en-US" sz="1400" dirty="0">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a:solidFill>
                            <a:schemeClr val="bg1"/>
                          </a:solidFill>
                          <a:latin typeface="BIZ UDPゴシック" panose="020B0400000000000000" pitchFamily="50" charset="-128"/>
                          <a:ea typeface="BIZ UDPゴシック" panose="020B0400000000000000" pitchFamily="50" charset="-128"/>
                        </a:rPr>
                        <a:t>FAX</a:t>
                      </a:r>
                      <a:endParaRPr kumimoji="1" lang="ja-JP" altLang="en-US" sz="1100" dirty="0">
                        <a:solidFill>
                          <a:schemeClr val="bg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1"/>
                    </a:solidFill>
                  </a:tcPr>
                </a:tc>
                <a:tc>
                  <a:txBody>
                    <a:bodyPr/>
                    <a:lstStyle/>
                    <a:p>
                      <a:pPr algn="ctr"/>
                      <a:endParaRPr kumimoji="1" lang="ja-JP" altLang="en-US" sz="1400" dirty="0">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16771">
                <a:tc>
                  <a:txBody>
                    <a:bodyPr/>
                    <a:lstStyle/>
                    <a:p>
                      <a:pPr algn="ctr"/>
                      <a:r>
                        <a:rPr kumimoji="1" lang="ja-JP" altLang="en-US" sz="1100" dirty="0">
                          <a:solidFill>
                            <a:schemeClr val="bg1"/>
                          </a:solidFill>
                          <a:latin typeface="BIZ UDPゴシック" panose="020B0400000000000000" pitchFamily="50" charset="-128"/>
                          <a:ea typeface="BIZ UDPゴシック" panose="020B0400000000000000" pitchFamily="50" charset="-128"/>
                        </a:rPr>
                        <a:t>代表者名</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1"/>
                    </a:solidFill>
                  </a:tcPr>
                </a:tc>
                <a:tc>
                  <a:txBody>
                    <a:bodyPr/>
                    <a:lstStyle/>
                    <a:p>
                      <a:pPr algn="ctr"/>
                      <a:endParaRPr kumimoji="1" lang="ja-JP" altLang="en-US" sz="1400" dirty="0">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a:solidFill>
                            <a:schemeClr val="bg1"/>
                          </a:solidFill>
                          <a:latin typeface="BIZ UDPゴシック" panose="020B0400000000000000" pitchFamily="50" charset="-128"/>
                          <a:ea typeface="BIZ UDPゴシック" panose="020B0400000000000000" pitchFamily="50" charset="-128"/>
                        </a:rPr>
                        <a:t>代表者携帯番号</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1"/>
                    </a:solidFill>
                  </a:tcPr>
                </a:tc>
                <a:tc>
                  <a:txBody>
                    <a:bodyPr/>
                    <a:lstStyle/>
                    <a:p>
                      <a:pPr algn="ctr"/>
                      <a:endParaRPr kumimoji="1" lang="ja-JP" altLang="en-US" sz="1400" dirty="0">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430088">
                <a:tc>
                  <a:txBody>
                    <a:bodyPr/>
                    <a:lstStyle/>
                    <a:p>
                      <a:pPr algn="ctr"/>
                      <a:r>
                        <a:rPr kumimoji="1" lang="ja-JP" altLang="en-US" sz="1100" dirty="0">
                          <a:solidFill>
                            <a:schemeClr val="bg1"/>
                          </a:solidFill>
                          <a:latin typeface="BIZ UDPゴシック" panose="020B0400000000000000" pitchFamily="50" charset="-128"/>
                          <a:ea typeface="BIZ UDPゴシック" panose="020B0400000000000000" pitchFamily="50" charset="-128"/>
                        </a:rPr>
                        <a:t>当日御担当者名</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1"/>
                    </a:solidFill>
                  </a:tcPr>
                </a:tc>
                <a:tc>
                  <a:txBody>
                    <a:bodyPr/>
                    <a:lstStyle/>
                    <a:p>
                      <a:pPr algn="ctr"/>
                      <a:endParaRPr kumimoji="1" lang="ja-JP" altLang="en-US" sz="1400" dirty="0">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a:solidFill>
                            <a:schemeClr val="bg1"/>
                          </a:solidFill>
                          <a:latin typeface="BIZ UDPゴシック" panose="020B0400000000000000" pitchFamily="50" charset="-128"/>
                          <a:ea typeface="BIZ UDPゴシック" panose="020B0400000000000000" pitchFamily="50" charset="-128"/>
                        </a:rPr>
                        <a:t>御担当者</a:t>
                      </a:r>
                      <a:endParaRPr kumimoji="1" lang="en-US" altLang="ja-JP" sz="1100" dirty="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100" dirty="0">
                          <a:solidFill>
                            <a:schemeClr val="bg1"/>
                          </a:solidFill>
                          <a:latin typeface="BIZ UDPゴシック" panose="020B0400000000000000" pitchFamily="50" charset="-128"/>
                          <a:ea typeface="BIZ UDPゴシック" panose="020B0400000000000000" pitchFamily="50" charset="-128"/>
                        </a:rPr>
                        <a:t>携帯番号</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1"/>
                    </a:solidFill>
                  </a:tcPr>
                </a:tc>
                <a:tc>
                  <a:txBody>
                    <a:bodyPr/>
                    <a:lstStyle/>
                    <a:p>
                      <a:pPr algn="ctr"/>
                      <a:endParaRPr kumimoji="1" lang="ja-JP" altLang="en-US" sz="1400" dirty="0">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430088">
                <a:tc>
                  <a:txBody>
                    <a:bodyPr/>
                    <a:lstStyle/>
                    <a:p>
                      <a:pPr algn="ctr"/>
                      <a:r>
                        <a:rPr kumimoji="1" lang="ja-JP" altLang="en-US" sz="1100" dirty="0">
                          <a:solidFill>
                            <a:schemeClr val="bg1"/>
                          </a:solidFill>
                          <a:latin typeface="BIZ UDPゴシック" panose="020B0400000000000000" pitchFamily="50" charset="-128"/>
                          <a:ea typeface="BIZ UDPゴシック" panose="020B0400000000000000" pitchFamily="50" charset="-128"/>
                        </a:rPr>
                        <a:t>御担当者</a:t>
                      </a:r>
                      <a:endParaRPr kumimoji="1" lang="en-US" altLang="ja-JP" sz="1100" dirty="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100" dirty="0">
                          <a:solidFill>
                            <a:schemeClr val="bg1"/>
                          </a:solidFill>
                          <a:latin typeface="BIZ UDPゴシック" panose="020B0400000000000000" pitchFamily="50" charset="-128"/>
                          <a:ea typeface="BIZ UDPゴシック" panose="020B0400000000000000" pitchFamily="50" charset="-128"/>
                        </a:rPr>
                        <a:t>メールアドレス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1"/>
                    </a:solidFill>
                  </a:tcPr>
                </a:tc>
                <a:tc gridSpan="3">
                  <a:txBody>
                    <a:bodyPr/>
                    <a:lstStyle/>
                    <a:p>
                      <a:pPr algn="ctr"/>
                      <a:endParaRPr kumimoji="1" lang="ja-JP" altLang="en-US" sz="1400" dirty="0">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200" dirty="0">
                        <a:solidFill>
                          <a:schemeClr val="bg1"/>
                        </a:solidFill>
                        <a:latin typeface="Century" panose="02040604050505020304" pitchFamily="18" charset="0"/>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66CC"/>
                    </a:solidFill>
                  </a:tcPr>
                </a:tc>
                <a:tc hMerge="1">
                  <a:txBody>
                    <a:bodyPr/>
                    <a:lstStyle/>
                    <a:p>
                      <a:pPr algn="ctr"/>
                      <a:endParaRPr kumimoji="1" lang="ja-JP" altLang="en-US" sz="1400" dirty="0">
                        <a:latin typeface="Century" panose="02040604050505020304" pitchFamily="18" charset="0"/>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475157">
                <a:tc>
                  <a:txBody>
                    <a:bodyPr/>
                    <a:lstStyle/>
                    <a:p>
                      <a:pPr algn="ctr"/>
                      <a:r>
                        <a:rPr kumimoji="1" lang="ja-JP" altLang="en-US" sz="1100" dirty="0">
                          <a:solidFill>
                            <a:schemeClr val="bg1"/>
                          </a:solidFill>
                          <a:latin typeface="BIZ UDPゴシック" panose="020B0400000000000000" pitchFamily="50" charset="-128"/>
                          <a:ea typeface="BIZ UDPゴシック" panose="020B0400000000000000" pitchFamily="50" charset="-128"/>
                        </a:rPr>
                        <a:t>主な実施内容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1"/>
                    </a:solidFill>
                  </a:tcPr>
                </a:tc>
                <a:tc gridSpan="3">
                  <a:txBody>
                    <a:bodyPr/>
                    <a:lstStyle/>
                    <a:p>
                      <a:pPr algn="r"/>
                      <a:r>
                        <a:rPr kumimoji="1" lang="en-US" altLang="ja-JP" sz="900" dirty="0">
                          <a:latin typeface="BIZ UDPゴシック" panose="020B0400000000000000" pitchFamily="50" charset="-128"/>
                          <a:ea typeface="BIZ UDPゴシック" panose="020B0400000000000000" pitchFamily="50" charset="-128"/>
                        </a:rPr>
                        <a:t>※</a:t>
                      </a:r>
                      <a:r>
                        <a:rPr kumimoji="1" lang="ja-JP" altLang="en-US" sz="900" dirty="0">
                          <a:latin typeface="BIZ UDPゴシック" panose="020B0400000000000000" pitchFamily="50" charset="-128"/>
                          <a:ea typeface="BIZ UDPゴシック" panose="020B0400000000000000" pitchFamily="50" charset="-128"/>
                        </a:rPr>
                        <a:t>主な演目、出展</a:t>
                      </a:r>
                      <a:r>
                        <a:rPr kumimoji="1" lang="en-US" altLang="ja-JP" sz="900" dirty="0">
                          <a:latin typeface="BIZ UDPゴシック" panose="020B0400000000000000" pitchFamily="50" charset="-128"/>
                          <a:ea typeface="BIZ UDPゴシック" panose="020B0400000000000000" pitchFamily="50" charset="-128"/>
                        </a:rPr>
                        <a:t>(</a:t>
                      </a:r>
                      <a:r>
                        <a:rPr kumimoji="1" lang="ja-JP" altLang="en-US" sz="900" dirty="0">
                          <a:latin typeface="BIZ UDPゴシック" panose="020B0400000000000000" pitchFamily="50" charset="-128"/>
                          <a:ea typeface="BIZ UDPゴシック" panose="020B0400000000000000" pitchFamily="50" charset="-128"/>
                        </a:rPr>
                        <a:t>店</a:t>
                      </a:r>
                      <a:r>
                        <a:rPr kumimoji="1" lang="en-US" altLang="ja-JP" sz="900" dirty="0">
                          <a:latin typeface="BIZ UDPゴシック" panose="020B0400000000000000" pitchFamily="50" charset="-128"/>
                          <a:ea typeface="BIZ UDPゴシック" panose="020B0400000000000000" pitchFamily="50" charset="-128"/>
                        </a:rPr>
                        <a:t>)</a:t>
                      </a:r>
                      <a:r>
                        <a:rPr kumimoji="1" lang="ja-JP" altLang="en-US" sz="900" dirty="0">
                          <a:latin typeface="BIZ UDPゴシック" panose="020B0400000000000000" pitchFamily="50" charset="-128"/>
                          <a:ea typeface="BIZ UDPゴシック" panose="020B0400000000000000" pitchFamily="50" charset="-128"/>
                        </a:rPr>
                        <a:t>内容などを簡潔にご記入ください</a:t>
                      </a:r>
                    </a:p>
                  </a:txBody>
                  <a:tcPr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bl>
          </a:graphicData>
        </a:graphic>
      </p:graphicFrame>
      <p:sp>
        <p:nvSpPr>
          <p:cNvPr id="9" name="テキスト ボックス 8"/>
          <p:cNvSpPr txBox="1"/>
          <p:nvPr/>
        </p:nvSpPr>
        <p:spPr>
          <a:xfrm>
            <a:off x="44624" y="8388424"/>
            <a:ext cx="2778400" cy="584775"/>
          </a:xfrm>
          <a:prstGeom prst="rect">
            <a:avLst/>
          </a:prstGeom>
          <a:noFill/>
        </p:spPr>
        <p:txBody>
          <a:bodyPr wrap="square" rtlCol="0" anchor="ctr" anchorCtr="0">
            <a:spAutoFit/>
          </a:bodyPr>
          <a:lstStyle/>
          <a:p>
            <a:pPr algn="ctr"/>
            <a:r>
              <a:rPr lang="ja-JP" altLang="en-US" sz="1000" dirty="0">
                <a:latin typeface="Meiryo UI" panose="020B0604030504040204" pitchFamily="50" charset="-128"/>
                <a:ea typeface="Meiryo UI" panose="020B0604030504040204" pitchFamily="50" charset="-128"/>
              </a:rPr>
              <a:t>申込締切日</a:t>
            </a:r>
            <a:endParaRPr lang="en-US" altLang="ja-JP" sz="1000" dirty="0">
              <a:latin typeface="Meiryo UI" panose="020B0604030504040204" pitchFamily="50" charset="-128"/>
              <a:ea typeface="Meiryo UI" panose="020B0604030504040204" pitchFamily="50" charset="-128"/>
            </a:endParaRPr>
          </a:p>
          <a:p>
            <a:pPr algn="ctr"/>
            <a:r>
              <a:rPr lang="en-US" altLang="ja-JP" sz="1200" b="1" u="sng" dirty="0">
                <a:solidFill>
                  <a:srgbClr val="FF0000"/>
                </a:solidFill>
                <a:latin typeface="Meiryo UI" panose="020B0604030504040204" pitchFamily="50" charset="-128"/>
                <a:ea typeface="Meiryo UI" panose="020B0604030504040204" pitchFamily="50" charset="-128"/>
              </a:rPr>
              <a:t>7</a:t>
            </a:r>
            <a:r>
              <a:rPr lang="ja-JP" altLang="en-US" sz="1200" b="1" u="sng" dirty="0">
                <a:solidFill>
                  <a:srgbClr val="FF0000"/>
                </a:solidFill>
                <a:latin typeface="Meiryo UI" panose="020B0604030504040204" pitchFamily="50" charset="-128"/>
                <a:ea typeface="Meiryo UI" panose="020B0604030504040204" pitchFamily="50" charset="-128"/>
              </a:rPr>
              <a:t>月</a:t>
            </a:r>
            <a:r>
              <a:rPr lang="en-US" altLang="ja-JP" sz="1200" b="1" u="sng" dirty="0">
                <a:solidFill>
                  <a:srgbClr val="FF0000"/>
                </a:solidFill>
                <a:latin typeface="Meiryo UI" panose="020B0604030504040204" pitchFamily="50" charset="-128"/>
                <a:ea typeface="Meiryo UI" panose="020B0604030504040204" pitchFamily="50" charset="-128"/>
              </a:rPr>
              <a:t>8</a:t>
            </a:r>
            <a:r>
              <a:rPr lang="ja-JP" altLang="en-US" sz="1200" b="1" u="sng" dirty="0">
                <a:solidFill>
                  <a:srgbClr val="FF0000"/>
                </a:solidFill>
                <a:latin typeface="Meiryo UI" panose="020B0604030504040204" pitchFamily="50" charset="-128"/>
                <a:ea typeface="Meiryo UI" panose="020B0604030504040204" pitchFamily="50" charset="-128"/>
              </a:rPr>
              <a:t>日（月）</a:t>
            </a:r>
            <a:r>
              <a:rPr lang="en-US" altLang="ja-JP" sz="1200" b="1" u="sng" dirty="0">
                <a:solidFill>
                  <a:srgbClr val="FF0000"/>
                </a:solidFill>
                <a:latin typeface="Meiryo UI" panose="020B0604030504040204" pitchFamily="50" charset="-128"/>
                <a:ea typeface="Meiryo UI" panose="020B0604030504040204" pitchFamily="50" charset="-128"/>
              </a:rPr>
              <a:t>17:00</a:t>
            </a:r>
            <a:r>
              <a:rPr lang="ja-JP" altLang="en-US" sz="1200" b="1" u="sng" dirty="0" err="1">
                <a:solidFill>
                  <a:srgbClr val="FF0000"/>
                </a:solidFill>
                <a:latin typeface="Meiryo UI" panose="020B0604030504040204" pitchFamily="50" charset="-128"/>
                <a:ea typeface="Meiryo UI" panose="020B0604030504040204" pitchFamily="50" charset="-128"/>
              </a:rPr>
              <a:t>まで必</a:t>
            </a:r>
            <a:r>
              <a:rPr lang="ja-JP" altLang="en-US" sz="1200" b="1" u="sng" dirty="0">
                <a:solidFill>
                  <a:srgbClr val="FF0000"/>
                </a:solidFill>
                <a:latin typeface="Meiryo UI" panose="020B0604030504040204" pitchFamily="50" charset="-128"/>
                <a:ea typeface="Meiryo UI" panose="020B0604030504040204" pitchFamily="50" charset="-128"/>
              </a:rPr>
              <a:t>着</a:t>
            </a:r>
            <a:endParaRPr lang="en-US" altLang="ja-JP" sz="1200" b="1" u="sng" dirty="0">
              <a:solidFill>
                <a:srgbClr val="FF0000"/>
              </a:solidFill>
              <a:latin typeface="Meiryo UI" panose="020B0604030504040204" pitchFamily="50" charset="-128"/>
              <a:ea typeface="Meiryo UI" panose="020B0604030504040204" pitchFamily="50" charset="-128"/>
            </a:endParaRPr>
          </a:p>
          <a:p>
            <a:pPr algn="ctr"/>
            <a:r>
              <a:rPr lang="en-US" altLang="ja-JP" sz="1000" dirty="0">
                <a:latin typeface="Meiryo UI" panose="020B0604030504040204" pitchFamily="50" charset="-128"/>
                <a:ea typeface="Meiryo UI" panose="020B0604030504040204" pitchFamily="50" charset="-128"/>
              </a:rPr>
              <a:t>※</a:t>
            </a:r>
            <a:r>
              <a:rPr lang="ja-JP" altLang="ja-JP" sz="1000" u="dbl" dirty="0">
                <a:latin typeface="Meiryo UI" panose="020B0604030504040204" pitchFamily="50" charset="-128"/>
                <a:ea typeface="Meiryo UI" panose="020B0604030504040204" pitchFamily="50" charset="-128"/>
              </a:rPr>
              <a:t>ＦＡＸかメール、郵送</a:t>
            </a:r>
            <a:r>
              <a:rPr lang="ja-JP" altLang="en-US" sz="1000" dirty="0">
                <a:latin typeface="Meiryo UI" panose="020B0604030504040204" pitchFamily="50" charset="-128"/>
                <a:ea typeface="Meiryo UI" panose="020B0604030504040204" pitchFamily="50" charset="-128"/>
              </a:rPr>
              <a:t>にてお申込ください</a:t>
            </a:r>
            <a:endParaRPr lang="en-US" altLang="ja-JP" sz="1000" dirty="0">
              <a:latin typeface="Meiryo UI" panose="020B0604030504040204" pitchFamily="50" charset="-128"/>
              <a:ea typeface="Meiryo UI" panose="020B0604030504040204" pitchFamily="50" charset="-128"/>
            </a:endParaRPr>
          </a:p>
        </p:txBody>
      </p:sp>
      <p:sp>
        <p:nvSpPr>
          <p:cNvPr id="10" name="正方形/長方形 9"/>
          <p:cNvSpPr/>
          <p:nvPr/>
        </p:nvSpPr>
        <p:spPr>
          <a:xfrm>
            <a:off x="2823024" y="8275388"/>
            <a:ext cx="3834776" cy="842668"/>
          </a:xfrm>
          <a:prstGeom prst="rect">
            <a:avLst/>
          </a:prstGeom>
          <a:noFill/>
          <a:ln w="9525"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000" dirty="0">
                <a:solidFill>
                  <a:schemeClr val="tx1"/>
                </a:solidFill>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お申込みに関する</a:t>
            </a:r>
            <a:r>
              <a:rPr lang="ja-JP" altLang="en-US" sz="1000" dirty="0">
                <a:solidFill>
                  <a:schemeClr val="tx1"/>
                </a:solidFill>
                <a:latin typeface="Meiryo UI" panose="020B0604030504040204" pitchFamily="50" charset="-128"/>
                <a:ea typeface="Meiryo UI" panose="020B0604030504040204" pitchFamily="50" charset="-128"/>
              </a:rPr>
              <a:t>お問合せ／イベント委託業者 </a:t>
            </a:r>
            <a:r>
              <a:rPr kumimoji="1" lang="en-US" altLang="ja-JP" sz="1000" dirty="0">
                <a:solidFill>
                  <a:schemeClr val="tx1"/>
                </a:solidFill>
                <a:latin typeface="Meiryo UI" panose="020B0604030504040204" pitchFamily="50" charset="-128"/>
                <a:ea typeface="Meiryo UI" panose="020B0604030504040204" pitchFamily="50" charset="-128"/>
              </a:rPr>
              <a:t>】</a:t>
            </a:r>
          </a:p>
          <a:p>
            <a:pPr algn="ctr"/>
            <a:r>
              <a:rPr lang="ja-JP" altLang="en-US" sz="1000" dirty="0">
                <a:solidFill>
                  <a:schemeClr val="tx1"/>
                </a:solidFill>
                <a:latin typeface="Meiryo UI" panose="020B0604030504040204" pitchFamily="50" charset="-128"/>
                <a:ea typeface="Meiryo UI" panose="020B0604030504040204" pitchFamily="50" charset="-128"/>
              </a:rPr>
              <a:t>福島テレビ（事務局：サードステージ）宛</a:t>
            </a:r>
            <a:endParaRPr lang="en-US" altLang="ja-JP" sz="1000" dirty="0">
              <a:solidFill>
                <a:schemeClr val="tx1"/>
              </a:solidFill>
              <a:latin typeface="Meiryo UI" panose="020B0604030504040204" pitchFamily="50" charset="-128"/>
              <a:ea typeface="Meiryo UI" panose="020B0604030504040204" pitchFamily="50" charset="-128"/>
            </a:endParaRPr>
          </a:p>
          <a:p>
            <a:pPr algn="ct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dirty="0">
                <a:solidFill>
                  <a:schemeClr val="tx1"/>
                </a:solidFill>
                <a:latin typeface="Meiryo UI" panose="020B0604030504040204" pitchFamily="50" charset="-128"/>
                <a:ea typeface="Meiryo UI" panose="020B0604030504040204" pitchFamily="50" charset="-128"/>
              </a:rPr>
              <a:t>980-0802</a:t>
            </a:r>
            <a:r>
              <a:rPr kumimoji="1" lang="ja-JP" altLang="en-US" sz="1000" dirty="0">
                <a:solidFill>
                  <a:schemeClr val="tx1"/>
                </a:solidFill>
                <a:latin typeface="Meiryo UI" panose="020B0604030504040204" pitchFamily="50" charset="-128"/>
                <a:ea typeface="Meiryo UI" panose="020B0604030504040204" pitchFamily="50" charset="-128"/>
              </a:rPr>
              <a:t>　仙台市青葉区二日町</a:t>
            </a:r>
            <a:r>
              <a:rPr kumimoji="1" lang="en-US" altLang="ja-JP" sz="1000" dirty="0">
                <a:solidFill>
                  <a:schemeClr val="tx1"/>
                </a:solidFill>
                <a:latin typeface="Meiryo UI" panose="020B0604030504040204" pitchFamily="50" charset="-128"/>
                <a:ea typeface="Meiryo UI" panose="020B0604030504040204" pitchFamily="50" charset="-128"/>
              </a:rPr>
              <a:t>16-15</a:t>
            </a: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en-US" altLang="ja-JP" sz="1000" dirty="0">
                <a:solidFill>
                  <a:schemeClr val="tx1"/>
                </a:solidFill>
                <a:latin typeface="Meiryo UI" panose="020B0604030504040204" pitchFamily="50" charset="-128"/>
                <a:ea typeface="Meiryo UI" panose="020B0604030504040204" pitchFamily="50" charset="-128"/>
              </a:rPr>
              <a:t>6F</a:t>
            </a:r>
            <a:endParaRPr lang="en-US" altLang="ja-JP" sz="1000" dirty="0">
              <a:solidFill>
                <a:schemeClr val="tx1"/>
              </a:solidFill>
              <a:latin typeface="Meiryo UI" panose="020B0604030504040204" pitchFamily="50" charset="-128"/>
              <a:ea typeface="Meiryo UI" panose="020B0604030504040204" pitchFamily="50" charset="-128"/>
            </a:endParaRPr>
          </a:p>
          <a:p>
            <a:pPr algn="ctr"/>
            <a:r>
              <a:rPr lang="en-US" altLang="ja-JP" sz="1000" dirty="0">
                <a:solidFill>
                  <a:schemeClr val="tx1"/>
                </a:solidFill>
                <a:latin typeface="Meiryo UI" panose="020B0604030504040204" pitchFamily="50" charset="-128"/>
                <a:ea typeface="Meiryo UI" panose="020B0604030504040204" pitchFamily="50" charset="-128"/>
              </a:rPr>
              <a:t>TEL</a:t>
            </a:r>
            <a:r>
              <a:rPr lang="ja-JP" altLang="en-US" sz="1000" dirty="0">
                <a:solidFill>
                  <a:schemeClr val="tx1"/>
                </a:solidFill>
                <a:latin typeface="Meiryo UI" panose="020B0604030504040204" pitchFamily="50" charset="-128"/>
                <a:ea typeface="Meiryo UI" panose="020B0604030504040204" pitchFamily="50" charset="-128"/>
              </a:rPr>
              <a:t>　</a:t>
            </a:r>
            <a:r>
              <a:rPr lang="en-US" altLang="ja-JP" sz="1000" dirty="0">
                <a:solidFill>
                  <a:schemeClr val="tx1"/>
                </a:solidFill>
                <a:latin typeface="Meiryo UI" panose="020B0604030504040204" pitchFamily="50" charset="-128"/>
                <a:ea typeface="Meiryo UI" panose="020B0604030504040204" pitchFamily="50" charset="-128"/>
              </a:rPr>
              <a:t>022-796-3039</a:t>
            </a:r>
            <a:r>
              <a:rPr lang="ja-JP" altLang="en-US" sz="1000" dirty="0">
                <a:solidFill>
                  <a:schemeClr val="tx1"/>
                </a:solidFill>
                <a:latin typeface="Meiryo UI" panose="020B0604030504040204" pitchFamily="50" charset="-128"/>
                <a:ea typeface="Meiryo UI" panose="020B0604030504040204" pitchFamily="50" charset="-128"/>
              </a:rPr>
              <a:t>　</a:t>
            </a:r>
            <a:r>
              <a:rPr lang="en-US" altLang="ja-JP" sz="1000" dirty="0">
                <a:solidFill>
                  <a:schemeClr val="tx1"/>
                </a:solidFill>
                <a:latin typeface="Meiryo UI" panose="020B0604030504040204" pitchFamily="50" charset="-128"/>
                <a:ea typeface="Meiryo UI" panose="020B0604030504040204" pitchFamily="50" charset="-128"/>
              </a:rPr>
              <a:t>FAX</a:t>
            </a:r>
            <a:r>
              <a:rPr lang="ja-JP" altLang="en-US" sz="1000" dirty="0">
                <a:solidFill>
                  <a:schemeClr val="tx1"/>
                </a:solidFill>
                <a:latin typeface="Meiryo UI" panose="020B0604030504040204" pitchFamily="50" charset="-128"/>
                <a:ea typeface="Meiryo UI" panose="020B0604030504040204" pitchFamily="50" charset="-128"/>
              </a:rPr>
              <a:t>　</a:t>
            </a:r>
            <a:r>
              <a:rPr lang="en-US" altLang="ja-JP" sz="1000" dirty="0">
                <a:solidFill>
                  <a:schemeClr val="tx1"/>
                </a:solidFill>
                <a:latin typeface="Meiryo UI" panose="020B0604030504040204" pitchFamily="50" charset="-128"/>
                <a:ea typeface="Meiryo UI" panose="020B0604030504040204" pitchFamily="50" charset="-128"/>
              </a:rPr>
              <a:t> 022-796-3394</a:t>
            </a:r>
          </a:p>
          <a:p>
            <a:pPr algn="ctr"/>
            <a:r>
              <a:rPr lang="en-US" altLang="ja-JP" sz="1000" dirty="0">
                <a:solidFill>
                  <a:schemeClr val="tx1"/>
                </a:solidFill>
                <a:latin typeface="Meiryo UI" panose="020B0604030504040204" pitchFamily="50" charset="-128"/>
                <a:ea typeface="Meiryo UI" panose="020B0604030504040204" pitchFamily="50" charset="-128"/>
              </a:rPr>
              <a:t>E-Mail</a:t>
            </a:r>
            <a:r>
              <a:rPr lang="ja-JP" altLang="en-US" sz="1000" dirty="0">
                <a:solidFill>
                  <a:schemeClr val="tx1"/>
                </a:solidFill>
                <a:latin typeface="Meiryo UI" panose="020B0604030504040204" pitchFamily="50" charset="-128"/>
                <a:ea typeface="Meiryo UI" panose="020B0604030504040204" pitchFamily="50" charset="-128"/>
              </a:rPr>
              <a:t>　　</a:t>
            </a:r>
            <a:r>
              <a:rPr lang="en-US" altLang="ja-JP" sz="1000" dirty="0">
                <a:solidFill>
                  <a:schemeClr val="tx1"/>
                </a:solidFill>
                <a:latin typeface="Meiryo UI" panose="020B0604030504040204" pitchFamily="50" charset="-128"/>
                <a:ea typeface="Meiryo UI" panose="020B0604030504040204" pitchFamily="50" charset="-128"/>
              </a:rPr>
              <a:t>onodera@thirdstages.com</a:t>
            </a:r>
          </a:p>
        </p:txBody>
      </p:sp>
      <p:sp>
        <p:nvSpPr>
          <p:cNvPr id="13" name="テキスト ボックス 12"/>
          <p:cNvSpPr txBox="1"/>
          <p:nvPr/>
        </p:nvSpPr>
        <p:spPr>
          <a:xfrm>
            <a:off x="1" y="1299300"/>
            <a:ext cx="6858000" cy="738664"/>
          </a:xfrm>
          <a:prstGeom prst="rect">
            <a:avLst/>
          </a:prstGeom>
          <a:noFill/>
        </p:spPr>
        <p:txBody>
          <a:bodyPr wrap="square" rtlCol="0" anchor="ctr" anchorCtr="0">
            <a:spAutoFit/>
          </a:bodyPr>
          <a:lstStyle/>
          <a:p>
            <a:r>
              <a:rPr lang="ja-JP" altLang="en-US" sz="1050" dirty="0">
                <a:latin typeface="Meiryo UI" panose="020B0604030504040204" pitchFamily="50" charset="-128"/>
                <a:ea typeface="Meiryo UI" panose="020B0604030504040204" pitchFamily="50" charset="-128"/>
              </a:rPr>
              <a:t>　福島テレビ（事務局：サードステージ）　宛</a:t>
            </a:r>
            <a:endParaRPr lang="en-US" altLang="ja-JP" sz="1050" dirty="0">
              <a:latin typeface="Meiryo UI" panose="020B0604030504040204" pitchFamily="50" charset="-128"/>
              <a:ea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当団体は、募集要項記載の内容を承諾した上で、以下の通り</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出演・出展（店）を申込みいたします。</a:t>
            </a:r>
            <a:endParaRPr lang="en-US" altLang="ja-JP" sz="1050" dirty="0">
              <a:latin typeface="Meiryo UI" panose="020B0604030504040204" pitchFamily="50" charset="-128"/>
              <a:ea typeface="Meiryo UI"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3830257249"/>
              </p:ext>
            </p:extLst>
          </p:nvPr>
        </p:nvGraphicFramePr>
        <p:xfrm>
          <a:off x="4569800" y="1312098"/>
          <a:ext cx="2088000" cy="684000"/>
        </p:xfrm>
        <a:graphic>
          <a:graphicData uri="http://schemas.openxmlformats.org/drawingml/2006/table">
            <a:tbl>
              <a:tblPr firstRow="1" bandRow="1">
                <a:tableStyleId>{5C22544A-7EE6-4342-B048-85BDC9FD1C3A}</a:tableStyleId>
              </a:tblPr>
              <a:tblGrid>
                <a:gridCol w="2088000">
                  <a:extLst>
                    <a:ext uri="{9D8B030D-6E8A-4147-A177-3AD203B41FA5}">
                      <a16:colId xmlns:a16="http://schemas.microsoft.com/office/drawing/2014/main" val="20000"/>
                    </a:ext>
                  </a:extLst>
                </a:gridCol>
              </a:tblGrid>
              <a:tr h="288000">
                <a:tc>
                  <a:txBody>
                    <a:bodyPr/>
                    <a:lstStyle/>
                    <a:p>
                      <a:pPr algn="ctr"/>
                      <a:r>
                        <a:rPr kumimoji="1" lang="ja-JP" altLang="en-US" sz="1200" dirty="0">
                          <a:latin typeface="BIZ UDPゴシック" panose="020B0400000000000000" pitchFamily="50" charset="-128"/>
                          <a:ea typeface="BIZ UDPゴシック" panose="020B0400000000000000" pitchFamily="50" charset="-128"/>
                        </a:rPr>
                        <a:t>申込書送付日</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10000"/>
                  </a:ext>
                </a:extLst>
              </a:tr>
              <a:tr h="396000">
                <a:tc>
                  <a:txBody>
                    <a:bodyPr/>
                    <a:lstStyle/>
                    <a:p>
                      <a:pPr algn="ctr"/>
                      <a:r>
                        <a:rPr kumimoji="1" lang="ja-JP" altLang="en-US" sz="1200" dirty="0">
                          <a:latin typeface="BIZ UDPゴシック" panose="020B0400000000000000" pitchFamily="50" charset="-128"/>
                          <a:ea typeface="BIZ UDPゴシック" panose="020B0400000000000000" pitchFamily="50" charset="-128"/>
                        </a:rPr>
                        <a:t>令和</a:t>
                      </a:r>
                      <a:r>
                        <a:rPr kumimoji="1" lang="en-US" altLang="ja-JP" sz="1200" dirty="0">
                          <a:latin typeface="BIZ UDPゴシック" panose="020B0400000000000000" pitchFamily="50" charset="-128"/>
                          <a:ea typeface="BIZ UDPゴシック" panose="020B0400000000000000" pitchFamily="50" charset="-128"/>
                        </a:rPr>
                        <a:t>6</a:t>
                      </a:r>
                      <a:r>
                        <a:rPr kumimoji="1" lang="ja-JP" altLang="en-US" sz="1200" dirty="0">
                          <a:latin typeface="BIZ UDPゴシック" panose="020B0400000000000000" pitchFamily="50" charset="-128"/>
                          <a:ea typeface="BIZ UDPゴシック" panose="020B0400000000000000" pitchFamily="50" charset="-128"/>
                        </a:rPr>
                        <a:t>年　　　月　　　日</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4144334179"/>
              </p:ext>
            </p:extLst>
          </p:nvPr>
        </p:nvGraphicFramePr>
        <p:xfrm>
          <a:off x="189000" y="2032178"/>
          <a:ext cx="6480000" cy="972000"/>
        </p:xfrm>
        <a:graphic>
          <a:graphicData uri="http://schemas.openxmlformats.org/drawingml/2006/table">
            <a:tbl>
              <a:tblPr>
                <a:tableStyleId>{5C22544A-7EE6-4342-B048-85BDC9FD1C3A}</a:tableStyleId>
              </a:tblPr>
              <a:tblGrid>
                <a:gridCol w="1583816">
                  <a:extLst>
                    <a:ext uri="{9D8B030D-6E8A-4147-A177-3AD203B41FA5}">
                      <a16:colId xmlns:a16="http://schemas.microsoft.com/office/drawing/2014/main" val="20000"/>
                    </a:ext>
                  </a:extLst>
                </a:gridCol>
                <a:gridCol w="4896184">
                  <a:extLst>
                    <a:ext uri="{9D8B030D-6E8A-4147-A177-3AD203B41FA5}">
                      <a16:colId xmlns:a16="http://schemas.microsoft.com/office/drawing/2014/main" val="20001"/>
                    </a:ext>
                  </a:extLst>
                </a:gridCol>
              </a:tblGrid>
              <a:tr h="97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bg1"/>
                          </a:solidFill>
                          <a:latin typeface="BIZ UDPゴシック" panose="020B0400000000000000" pitchFamily="50" charset="-128"/>
                          <a:ea typeface="BIZ UDPゴシック" panose="020B0400000000000000" pitchFamily="50" charset="-128"/>
                        </a:rPr>
                        <a:t>出演・出展（店）</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bg1"/>
                          </a:solidFill>
                          <a:latin typeface="BIZ UDPゴシック" panose="020B0400000000000000" pitchFamily="50" charset="-128"/>
                          <a:ea typeface="BIZ UDPゴシック" panose="020B0400000000000000" pitchFamily="50" charset="-128"/>
                        </a:rPr>
                        <a:t>コーナー</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dirty="0">
                        <a:solidFill>
                          <a:schemeClr val="bg1"/>
                        </a:solidFill>
                        <a:latin typeface="BIZ UDPゴシック" panose="020B0400000000000000" pitchFamily="50" charset="-128"/>
                        <a:ea typeface="BIZ UDPゴシック" panose="020B0400000000000000"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bg1"/>
                          </a:solidFill>
                          <a:latin typeface="BIZ UDPゴシック" panose="020B0400000000000000" pitchFamily="50" charset="-128"/>
                          <a:ea typeface="BIZ UDPゴシック" panose="020B0400000000000000" pitchFamily="50" charset="-128"/>
                        </a:rPr>
                        <a:t>※</a:t>
                      </a:r>
                      <a:r>
                        <a:rPr kumimoji="1" lang="ja-JP" altLang="en-US" sz="1000" dirty="0">
                          <a:solidFill>
                            <a:schemeClr val="bg1"/>
                          </a:solidFill>
                          <a:latin typeface="BIZ UDPゴシック" panose="020B0400000000000000" pitchFamily="50" charset="-128"/>
                          <a:ea typeface="BIZ UDPゴシック" panose="020B0400000000000000" pitchFamily="50" charset="-128"/>
                        </a:rPr>
                        <a:t>該当内容にチェック</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1"/>
                    </a:solidFill>
                  </a:tcPr>
                </a:tc>
                <a:tc>
                  <a:txBody>
                    <a:bodyPr/>
                    <a:lstStyle/>
                    <a:p>
                      <a:pPr algn="l"/>
                      <a:r>
                        <a:rPr kumimoji="1" lang="ja-JP" altLang="en-US" sz="1200" b="1" dirty="0">
                          <a:effectLst/>
                          <a:latin typeface="BIZ UDPゴシック" panose="020B0400000000000000" pitchFamily="50" charset="-128"/>
                          <a:ea typeface="BIZ UDPゴシック" panose="020B0400000000000000" pitchFamily="50" charset="-128"/>
                        </a:rPr>
                        <a:t>　□　ふたばステージ　　　　　　　　　 （ステージパフォーマンス）</a:t>
                      </a:r>
                      <a:endParaRPr kumimoji="1" lang="en-US" altLang="ja-JP" sz="1200" b="1" dirty="0">
                        <a:effectLst/>
                        <a:latin typeface="BIZ UDPゴシック" panose="020B0400000000000000" pitchFamily="50" charset="-128"/>
                        <a:ea typeface="BIZ UDPゴシック" panose="020B0400000000000000" pitchFamily="50" charset="-128"/>
                      </a:endParaRPr>
                    </a:p>
                    <a:p>
                      <a:pPr algn="l"/>
                      <a:r>
                        <a:rPr kumimoji="1" lang="ja-JP" altLang="en-US" sz="1200" b="1" dirty="0">
                          <a:effectLst/>
                          <a:latin typeface="BIZ UDPゴシック" panose="020B0400000000000000" pitchFamily="50" charset="-128"/>
                          <a:ea typeface="BIZ UDPゴシック" panose="020B0400000000000000" pitchFamily="50" charset="-128"/>
                        </a:rPr>
                        <a:t>　□　ふたば地方なう。　　　　　　　   （展示・</a:t>
                      </a:r>
                      <a:r>
                        <a:rPr kumimoji="1" lang="en-US" altLang="ja-JP" sz="1200" b="1" dirty="0">
                          <a:effectLst/>
                          <a:latin typeface="BIZ UDPゴシック" panose="020B0400000000000000" pitchFamily="50" charset="-128"/>
                          <a:ea typeface="BIZ UDPゴシック" panose="020B0400000000000000" pitchFamily="50" charset="-128"/>
                        </a:rPr>
                        <a:t>PR</a:t>
                      </a:r>
                      <a:r>
                        <a:rPr kumimoji="1" lang="ja-JP" altLang="en-US" sz="1200" b="1" dirty="0">
                          <a:effectLst/>
                          <a:latin typeface="BIZ UDPゴシック" panose="020B0400000000000000" pitchFamily="50" charset="-128"/>
                          <a:ea typeface="BIZ UDPゴシック" panose="020B0400000000000000" pitchFamily="50" charset="-128"/>
                        </a:rPr>
                        <a:t>企画）</a:t>
                      </a:r>
                      <a:endParaRPr kumimoji="1" lang="en-US" altLang="ja-JP" sz="1200" b="1" dirty="0">
                        <a:effectLst/>
                        <a:latin typeface="BIZ UDPゴシック" panose="020B0400000000000000" pitchFamily="50" charset="-128"/>
                        <a:ea typeface="BIZ UDPゴシック" panose="020B0400000000000000" pitchFamily="50" charset="-128"/>
                      </a:endParaRPr>
                    </a:p>
                    <a:p>
                      <a:pPr algn="l"/>
                      <a:r>
                        <a:rPr kumimoji="1" lang="ja-JP" altLang="en-US" sz="1200" b="1" dirty="0">
                          <a:effectLst/>
                          <a:latin typeface="BIZ UDPゴシック" panose="020B0400000000000000" pitchFamily="50" charset="-128"/>
                          <a:ea typeface="BIZ UDPゴシック" panose="020B0400000000000000" pitchFamily="50" charset="-128"/>
                        </a:rPr>
                        <a:t>　□　まるごとふたば体験工房　　   （来場者体験企画）</a:t>
                      </a:r>
                      <a:endParaRPr kumimoji="1" lang="en-US" altLang="ja-JP" sz="1200" b="1" dirty="0">
                        <a:effectLst/>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effectLst/>
                          <a:latin typeface="BIZ UDPゴシック" panose="020B0400000000000000" pitchFamily="50" charset="-128"/>
                          <a:ea typeface="BIZ UDPゴシック" panose="020B0400000000000000" pitchFamily="50" charset="-128"/>
                        </a:rPr>
                        <a:t>　□　ふたばふるさとマルシェ　　　　（</a:t>
                      </a:r>
                      <a:r>
                        <a:rPr kumimoji="1" lang="ja-JP" altLang="en-US" sz="1200" b="1" dirty="0">
                          <a:solidFill>
                            <a:schemeClr val="tx1"/>
                          </a:solidFill>
                          <a:effectLst/>
                          <a:latin typeface="BIZ UDPゴシック" panose="020B0400000000000000" pitchFamily="50" charset="-128"/>
                          <a:ea typeface="BIZ UDPゴシック" panose="020B0400000000000000" pitchFamily="50" charset="-128"/>
                        </a:rPr>
                        <a:t>地元産品の</a:t>
                      </a:r>
                      <a:r>
                        <a:rPr kumimoji="1" lang="ja-JP" altLang="en-US" sz="1200" b="1" dirty="0">
                          <a:effectLst/>
                          <a:latin typeface="BIZ UDPゴシック" panose="020B0400000000000000" pitchFamily="50" charset="-128"/>
                          <a:ea typeface="BIZ UDPゴシック" panose="020B0400000000000000" pitchFamily="50" charset="-128"/>
                        </a:rPr>
                        <a:t>飲食・物販）</a:t>
                      </a:r>
                      <a:endParaRPr kumimoji="1" lang="en-US" altLang="ja-JP" sz="1200" b="1" dirty="0">
                        <a:effectLst/>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2699217613"/>
              </p:ext>
            </p:extLst>
          </p:nvPr>
        </p:nvGraphicFramePr>
        <p:xfrm>
          <a:off x="186650" y="6026948"/>
          <a:ext cx="6480000" cy="1873312"/>
        </p:xfrm>
        <a:graphic>
          <a:graphicData uri="http://schemas.openxmlformats.org/drawingml/2006/table">
            <a:tbl>
              <a:tblPr>
                <a:tableStyleId>{5C22544A-7EE6-4342-B048-85BDC9FD1C3A}</a:tableStyleId>
              </a:tblPr>
              <a:tblGrid>
                <a:gridCol w="1586166">
                  <a:extLst>
                    <a:ext uri="{9D8B030D-6E8A-4147-A177-3AD203B41FA5}">
                      <a16:colId xmlns:a16="http://schemas.microsoft.com/office/drawing/2014/main" val="20000"/>
                    </a:ext>
                  </a:extLst>
                </a:gridCol>
                <a:gridCol w="4893834">
                  <a:extLst>
                    <a:ext uri="{9D8B030D-6E8A-4147-A177-3AD203B41FA5}">
                      <a16:colId xmlns:a16="http://schemas.microsoft.com/office/drawing/2014/main" val="20001"/>
                    </a:ext>
                  </a:extLst>
                </a:gridCol>
              </a:tblGrid>
              <a:tr h="187331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bg1"/>
                          </a:solidFill>
                          <a:latin typeface="BIZ UDPゴシック" panose="020B0400000000000000" pitchFamily="50" charset="-128"/>
                          <a:ea typeface="BIZ UDPゴシック" panose="020B0400000000000000" pitchFamily="50" charset="-128"/>
                        </a:rPr>
                        <a:t>ふたばワールド</a:t>
                      </a:r>
                      <a:endParaRPr kumimoji="1" lang="en-US" altLang="ja-JP" sz="1100" dirty="0">
                        <a:solidFill>
                          <a:schemeClr val="bg1"/>
                        </a:solidFill>
                        <a:latin typeface="BIZ UDPゴシック" panose="020B0400000000000000" pitchFamily="50" charset="-128"/>
                        <a:ea typeface="BIZ UDPゴシック" panose="020B0400000000000000"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bg1"/>
                          </a:solidFill>
                          <a:latin typeface="BIZ UDPゴシック" panose="020B0400000000000000" pitchFamily="50" charset="-128"/>
                          <a:ea typeface="BIZ UDPゴシック" panose="020B0400000000000000" pitchFamily="50" charset="-128"/>
                        </a:rPr>
                        <a:t>出演・出展</a:t>
                      </a:r>
                      <a:r>
                        <a:rPr kumimoji="1" lang="en-US" altLang="ja-JP" sz="1100" dirty="0">
                          <a:solidFill>
                            <a:schemeClr val="bg1"/>
                          </a:solidFill>
                          <a:latin typeface="BIZ UDPゴシック" panose="020B0400000000000000" pitchFamily="50" charset="-128"/>
                          <a:ea typeface="BIZ UDPゴシック" panose="020B0400000000000000" pitchFamily="50" charset="-128"/>
                        </a:rPr>
                        <a:t>(</a:t>
                      </a:r>
                      <a:r>
                        <a:rPr kumimoji="1" lang="ja-JP" altLang="en-US" sz="1100" dirty="0">
                          <a:solidFill>
                            <a:schemeClr val="bg1"/>
                          </a:solidFill>
                          <a:latin typeface="BIZ UDPゴシック" panose="020B0400000000000000" pitchFamily="50" charset="-128"/>
                          <a:ea typeface="BIZ UDPゴシック" panose="020B0400000000000000" pitchFamily="50" charset="-128"/>
                        </a:rPr>
                        <a:t>店</a:t>
                      </a:r>
                      <a:r>
                        <a:rPr kumimoji="1" lang="en-US" altLang="ja-JP" sz="1100" dirty="0">
                          <a:solidFill>
                            <a:schemeClr val="bg1"/>
                          </a:solidFill>
                          <a:latin typeface="BIZ UDPゴシック" panose="020B0400000000000000" pitchFamily="50" charset="-128"/>
                          <a:ea typeface="BIZ UDPゴシック" panose="020B0400000000000000" pitchFamily="50" charset="-128"/>
                        </a:rPr>
                        <a:t>)</a:t>
                      </a:r>
                      <a:r>
                        <a:rPr kumimoji="1" lang="ja-JP" altLang="en-US" sz="1100" dirty="0">
                          <a:solidFill>
                            <a:schemeClr val="bg1"/>
                          </a:solidFill>
                          <a:latin typeface="BIZ UDPゴシック" panose="020B0400000000000000" pitchFamily="50" charset="-128"/>
                          <a:ea typeface="BIZ UDPゴシック" panose="020B0400000000000000" pitchFamily="50" charset="-128"/>
                        </a:rPr>
                        <a:t>実績</a:t>
                      </a:r>
                      <a:endParaRPr kumimoji="1" lang="en-US" altLang="ja-JP" sz="1100" dirty="0">
                        <a:solidFill>
                          <a:schemeClr val="bg1"/>
                        </a:solidFill>
                        <a:latin typeface="BIZ UDPゴシック" panose="020B0400000000000000" pitchFamily="50" charset="-128"/>
                        <a:ea typeface="BIZ UDPゴシック" panose="020B0400000000000000"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dirty="0">
                        <a:solidFill>
                          <a:schemeClr val="bg1"/>
                        </a:solidFill>
                        <a:latin typeface="BIZ UDPゴシック" panose="020B0400000000000000" pitchFamily="50" charset="-128"/>
                        <a:ea typeface="BIZ UDPゴシック" panose="020B0400000000000000"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solidFill>
                            <a:schemeClr val="bg1"/>
                          </a:solidFill>
                          <a:latin typeface="BIZ UDPゴシック" panose="020B0400000000000000" pitchFamily="50" charset="-128"/>
                          <a:ea typeface="BIZ UDPゴシック" panose="020B0400000000000000" pitchFamily="50" charset="-128"/>
                        </a:rPr>
                        <a:t>※</a:t>
                      </a:r>
                      <a:r>
                        <a:rPr kumimoji="1" lang="ja-JP" altLang="en-US" sz="900" dirty="0">
                          <a:solidFill>
                            <a:schemeClr val="bg1"/>
                          </a:solidFill>
                          <a:latin typeface="BIZ UDPゴシック" panose="020B0400000000000000" pitchFamily="50" charset="-128"/>
                          <a:ea typeface="BIZ UDPゴシック" panose="020B0400000000000000" pitchFamily="50" charset="-128"/>
                        </a:rPr>
                        <a:t>該当内容にチェック</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BIZ UDPゴシック" panose="020B0400000000000000" pitchFamily="50" charset="-128"/>
                          <a:ea typeface="BIZ UDPゴシック" panose="020B0400000000000000" pitchFamily="50" charset="-128"/>
                        </a:rPr>
                        <a:t>□　ふたばワールド</a:t>
                      </a:r>
                      <a:r>
                        <a:rPr kumimoji="1" lang="en-US" altLang="ja-JP" sz="1000" dirty="0">
                          <a:latin typeface="BIZ UDPゴシック" panose="020B0400000000000000" pitchFamily="50" charset="-128"/>
                          <a:ea typeface="BIZ UDPゴシック" panose="020B0400000000000000" pitchFamily="50" charset="-128"/>
                        </a:rPr>
                        <a:t>2023</a:t>
                      </a:r>
                      <a:r>
                        <a:rPr kumimoji="1" lang="ja-JP" altLang="en-US" sz="1000" dirty="0">
                          <a:latin typeface="BIZ UDPゴシック" panose="020B0400000000000000" pitchFamily="50" charset="-128"/>
                          <a:ea typeface="BIZ UDPゴシック" panose="020B0400000000000000" pitchFamily="50" charset="-128"/>
                        </a:rPr>
                        <a:t>　（大熊町で実施）</a:t>
                      </a:r>
                      <a:endParaRPr kumimoji="1" lang="en-US" altLang="ja-JP" sz="10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BIZ UDPゴシック" panose="020B0400000000000000" pitchFamily="50" charset="-128"/>
                          <a:ea typeface="BIZ UDPゴシック" panose="020B0400000000000000" pitchFamily="50" charset="-128"/>
                        </a:rPr>
                        <a:t>□　ふたばワールド</a:t>
                      </a:r>
                      <a:r>
                        <a:rPr kumimoji="1" lang="en-US" altLang="ja-JP" sz="1000" dirty="0">
                          <a:latin typeface="BIZ UDPゴシック" panose="020B0400000000000000" pitchFamily="50" charset="-128"/>
                          <a:ea typeface="BIZ UDPゴシック" panose="020B0400000000000000" pitchFamily="50" charset="-128"/>
                        </a:rPr>
                        <a:t>2022</a:t>
                      </a:r>
                      <a:r>
                        <a:rPr kumimoji="1" lang="ja-JP" altLang="en-US" sz="1000" dirty="0">
                          <a:latin typeface="BIZ UDPゴシック" panose="020B0400000000000000" pitchFamily="50" charset="-128"/>
                          <a:ea typeface="BIZ UDPゴシック" panose="020B0400000000000000" pitchFamily="50" charset="-128"/>
                        </a:rPr>
                        <a:t>　（双葉町で実施）</a:t>
                      </a:r>
                      <a:endParaRPr kumimoji="1" lang="en-US" altLang="ja-JP" sz="10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BIZ UDPゴシック" panose="020B0400000000000000" pitchFamily="50" charset="-128"/>
                          <a:ea typeface="BIZ UDPゴシック" panose="020B0400000000000000" pitchFamily="50" charset="-128"/>
                        </a:rPr>
                        <a:t>□　ふたばワールド</a:t>
                      </a:r>
                      <a:r>
                        <a:rPr kumimoji="1" lang="en-US" altLang="ja-JP" sz="1000" dirty="0">
                          <a:latin typeface="BIZ UDPゴシック" panose="020B0400000000000000" pitchFamily="50" charset="-128"/>
                          <a:ea typeface="BIZ UDPゴシック" panose="020B0400000000000000" pitchFamily="50" charset="-128"/>
                        </a:rPr>
                        <a:t>20</a:t>
                      </a:r>
                      <a:r>
                        <a:rPr kumimoji="1" lang="ja-JP" altLang="en-US" sz="1000" dirty="0">
                          <a:latin typeface="BIZ UDPゴシック" panose="020B0400000000000000" pitchFamily="50" charset="-128"/>
                          <a:ea typeface="BIZ UDPゴシック" panose="020B0400000000000000" pitchFamily="50" charset="-128"/>
                        </a:rPr>
                        <a:t>１９　（</a:t>
                      </a:r>
                      <a:r>
                        <a:rPr kumimoji="1" lang="en-US" altLang="ja-JP" sz="1000" dirty="0">
                          <a:latin typeface="BIZ UDPゴシック" panose="020B0400000000000000" pitchFamily="50" charset="-128"/>
                          <a:ea typeface="BIZ UDPゴシック" panose="020B0400000000000000" pitchFamily="50" charset="-128"/>
                        </a:rPr>
                        <a:t>J</a:t>
                      </a:r>
                      <a:r>
                        <a:rPr kumimoji="1" lang="ja-JP" altLang="en-US" sz="1000" dirty="0">
                          <a:latin typeface="BIZ UDPゴシック" panose="020B0400000000000000" pitchFamily="50" charset="-128"/>
                          <a:ea typeface="BIZ UDPゴシック" panose="020B0400000000000000" pitchFamily="50" charset="-128"/>
                        </a:rPr>
                        <a:t>ヴィレッジで実施）</a:t>
                      </a:r>
                      <a:endParaRPr kumimoji="1" lang="en-US" altLang="ja-JP" sz="10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BIZ UDPゴシック" panose="020B0400000000000000" pitchFamily="50" charset="-128"/>
                          <a:ea typeface="BIZ UDPゴシック" panose="020B0400000000000000" pitchFamily="50" charset="-128"/>
                        </a:rPr>
                        <a:t>□　ふたばワールド</a:t>
                      </a:r>
                      <a:r>
                        <a:rPr kumimoji="1" lang="en-US" altLang="ja-JP" sz="1000" dirty="0">
                          <a:latin typeface="BIZ UDPゴシック" panose="020B0400000000000000" pitchFamily="50" charset="-128"/>
                          <a:ea typeface="BIZ UDPゴシック" panose="020B0400000000000000" pitchFamily="50" charset="-128"/>
                        </a:rPr>
                        <a:t>2018</a:t>
                      </a:r>
                      <a:r>
                        <a:rPr kumimoji="1" lang="ja-JP" altLang="en-US" sz="1000" dirty="0">
                          <a:latin typeface="BIZ UDPゴシック" panose="020B0400000000000000" pitchFamily="50" charset="-128"/>
                          <a:ea typeface="BIZ UDPゴシック" panose="020B0400000000000000" pitchFamily="50" charset="-128"/>
                        </a:rPr>
                        <a:t>　（浪江町で実施）</a:t>
                      </a:r>
                      <a:endParaRPr kumimoji="1" lang="en-US" altLang="ja-JP" sz="10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BIZ UDPゴシック" panose="020B0400000000000000" pitchFamily="50" charset="-128"/>
                          <a:ea typeface="BIZ UDPゴシック" panose="020B0400000000000000" pitchFamily="50" charset="-128"/>
                        </a:rPr>
                        <a:t>□　ふたばワールド</a:t>
                      </a:r>
                      <a:r>
                        <a:rPr kumimoji="1" lang="en-US" altLang="ja-JP" sz="1000" dirty="0">
                          <a:latin typeface="BIZ UDPゴシック" panose="020B0400000000000000" pitchFamily="50" charset="-128"/>
                          <a:ea typeface="BIZ UDPゴシック" panose="020B0400000000000000" pitchFamily="50" charset="-128"/>
                        </a:rPr>
                        <a:t>2017</a:t>
                      </a:r>
                      <a:r>
                        <a:rPr kumimoji="1" lang="ja-JP" altLang="en-US" sz="1000" dirty="0">
                          <a:latin typeface="BIZ UDPゴシック" panose="020B0400000000000000" pitchFamily="50" charset="-128"/>
                          <a:ea typeface="BIZ UDPゴシック" panose="020B0400000000000000" pitchFamily="50" charset="-128"/>
                        </a:rPr>
                        <a:t>　（富岡町で実施）</a:t>
                      </a:r>
                      <a:endParaRPr kumimoji="1" lang="en-US" altLang="ja-JP" sz="10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BIZ UDPゴシック" panose="020B0400000000000000" pitchFamily="50" charset="-128"/>
                          <a:ea typeface="BIZ UDPゴシック" panose="020B0400000000000000" pitchFamily="50" charset="-128"/>
                        </a:rPr>
                        <a:t>□　ふたばワールド</a:t>
                      </a:r>
                      <a:r>
                        <a:rPr kumimoji="1" lang="en-US" altLang="ja-JP" sz="1000" dirty="0">
                          <a:latin typeface="BIZ UDPゴシック" panose="020B0400000000000000" pitchFamily="50" charset="-128"/>
                          <a:ea typeface="BIZ UDPゴシック" panose="020B0400000000000000" pitchFamily="50" charset="-128"/>
                        </a:rPr>
                        <a:t>2016</a:t>
                      </a:r>
                      <a:r>
                        <a:rPr kumimoji="1" lang="ja-JP" altLang="en-US" sz="1000" dirty="0">
                          <a:latin typeface="BIZ UDPゴシック" panose="020B0400000000000000" pitchFamily="50" charset="-128"/>
                          <a:ea typeface="BIZ UDPゴシック" panose="020B0400000000000000" pitchFamily="50" charset="-128"/>
                        </a:rPr>
                        <a:t>　（葛尾村で実施）</a:t>
                      </a:r>
                      <a:br>
                        <a:rPr kumimoji="1" lang="en-US" altLang="ja-JP" sz="1000" dirty="0">
                          <a:latin typeface="BIZ UDPゴシック" panose="020B0400000000000000" pitchFamily="50" charset="-128"/>
                          <a:ea typeface="BIZ UDPゴシック" panose="020B0400000000000000" pitchFamily="50" charset="-128"/>
                        </a:rPr>
                      </a:br>
                      <a:r>
                        <a:rPr kumimoji="1" lang="ja-JP" altLang="en-US" sz="1000" dirty="0">
                          <a:latin typeface="BIZ UDPゴシック" panose="020B0400000000000000" pitchFamily="50" charset="-128"/>
                          <a:ea typeface="BIZ UDPゴシック" panose="020B0400000000000000" pitchFamily="50" charset="-128"/>
                        </a:rPr>
                        <a:t>□　ふたばワールド</a:t>
                      </a:r>
                      <a:r>
                        <a:rPr kumimoji="1" lang="en-US" altLang="ja-JP" sz="1000" dirty="0">
                          <a:latin typeface="BIZ UDPゴシック" panose="020B0400000000000000" pitchFamily="50" charset="-128"/>
                          <a:ea typeface="BIZ UDPゴシック" panose="020B0400000000000000" pitchFamily="50" charset="-128"/>
                        </a:rPr>
                        <a:t>2015</a:t>
                      </a:r>
                      <a:r>
                        <a:rPr kumimoji="1" lang="ja-JP" altLang="en-US" sz="1000" dirty="0">
                          <a:latin typeface="BIZ UDPゴシック" panose="020B0400000000000000" pitchFamily="50" charset="-128"/>
                          <a:ea typeface="BIZ UDPゴシック" panose="020B0400000000000000" pitchFamily="50" charset="-128"/>
                        </a:rPr>
                        <a:t>　（楢葉町で実施）</a:t>
                      </a:r>
                      <a:endParaRPr kumimoji="1" lang="en-US" altLang="ja-JP" sz="1000" dirty="0">
                        <a:latin typeface="BIZ UDPゴシック" panose="020B0400000000000000" pitchFamily="50" charset="-128"/>
                        <a:ea typeface="BIZ UDPゴシック" panose="020B0400000000000000" pitchFamily="50" charset="-128"/>
                      </a:endParaRPr>
                    </a:p>
                    <a:p>
                      <a:pPr algn="l"/>
                      <a:r>
                        <a:rPr kumimoji="1" lang="ja-JP" altLang="en-US" sz="1000" dirty="0">
                          <a:latin typeface="BIZ UDPゴシック" panose="020B0400000000000000" pitchFamily="50" charset="-128"/>
                          <a:ea typeface="BIZ UDPゴシック" panose="020B0400000000000000" pitchFamily="50" charset="-128"/>
                        </a:rPr>
                        <a:t>□　ふたばワールド</a:t>
                      </a:r>
                      <a:r>
                        <a:rPr kumimoji="1" lang="en-US" altLang="ja-JP" sz="1000" dirty="0">
                          <a:latin typeface="BIZ UDPゴシック" panose="020B0400000000000000" pitchFamily="50" charset="-128"/>
                          <a:ea typeface="BIZ UDPゴシック" panose="020B0400000000000000" pitchFamily="50" charset="-128"/>
                        </a:rPr>
                        <a:t>2014</a:t>
                      </a:r>
                      <a:r>
                        <a:rPr kumimoji="1" lang="ja-JP" altLang="en-US" sz="1000" dirty="0">
                          <a:latin typeface="BIZ UDPゴシック" panose="020B0400000000000000" pitchFamily="50" charset="-128"/>
                          <a:ea typeface="BIZ UDPゴシック" panose="020B0400000000000000" pitchFamily="50" charset="-128"/>
                        </a:rPr>
                        <a:t>　（川内村で実施）</a:t>
                      </a:r>
                      <a:endParaRPr kumimoji="1" lang="en-US" altLang="ja-JP" sz="1000" dirty="0">
                        <a:latin typeface="BIZ UDPゴシック" panose="020B0400000000000000" pitchFamily="50" charset="-128"/>
                        <a:ea typeface="BIZ UDPゴシック" panose="020B0400000000000000" pitchFamily="50" charset="-128"/>
                      </a:endParaRPr>
                    </a:p>
                    <a:p>
                      <a:pPr algn="l"/>
                      <a:r>
                        <a:rPr kumimoji="1" lang="ja-JP" altLang="en-US" sz="1000" dirty="0">
                          <a:latin typeface="BIZ UDPゴシック" panose="020B0400000000000000" pitchFamily="50" charset="-128"/>
                          <a:ea typeface="BIZ UDPゴシック" panose="020B0400000000000000" pitchFamily="50" charset="-128"/>
                        </a:rPr>
                        <a:t>□　ふたばワールド</a:t>
                      </a:r>
                      <a:r>
                        <a:rPr kumimoji="1" lang="en-US" altLang="ja-JP" sz="1000" dirty="0">
                          <a:latin typeface="BIZ UDPゴシック" panose="020B0400000000000000" pitchFamily="50" charset="-128"/>
                          <a:ea typeface="BIZ UDPゴシック" panose="020B0400000000000000" pitchFamily="50" charset="-128"/>
                        </a:rPr>
                        <a:t>2013</a:t>
                      </a:r>
                      <a:r>
                        <a:rPr kumimoji="1" lang="ja-JP" altLang="en-US" sz="1000" dirty="0">
                          <a:latin typeface="BIZ UDPゴシック" panose="020B0400000000000000" pitchFamily="50" charset="-128"/>
                          <a:ea typeface="BIZ UDPゴシック" panose="020B0400000000000000" pitchFamily="50" charset="-128"/>
                        </a:rPr>
                        <a:t>　（広野町で実施）</a:t>
                      </a:r>
                      <a:endParaRPr kumimoji="1" lang="en-US" altLang="ja-JP" sz="1000" dirty="0">
                        <a:latin typeface="BIZ UDPゴシック" panose="020B0400000000000000" pitchFamily="50" charset="-128"/>
                        <a:ea typeface="BIZ UDPゴシック" panose="020B0400000000000000" pitchFamily="50" charset="-128"/>
                      </a:endParaRPr>
                    </a:p>
                    <a:p>
                      <a:pPr algn="l"/>
                      <a:r>
                        <a:rPr kumimoji="1" lang="ja-JP" altLang="en-US" sz="1000" dirty="0">
                          <a:latin typeface="BIZ UDPゴシック" panose="020B0400000000000000" pitchFamily="50" charset="-128"/>
                          <a:ea typeface="BIZ UDPゴシック" panose="020B0400000000000000" pitchFamily="50" charset="-128"/>
                        </a:rPr>
                        <a:t>□　震災前に行われていた際に参加したことがある</a:t>
                      </a:r>
                      <a:endParaRPr kumimoji="1" lang="en-US" altLang="ja-JP" sz="1000" dirty="0">
                        <a:latin typeface="BIZ UDPゴシック" panose="020B0400000000000000" pitchFamily="50" charset="-128"/>
                        <a:ea typeface="BIZ UDPゴシック" panose="020B0400000000000000" pitchFamily="50" charset="-128"/>
                      </a:endParaRPr>
                    </a:p>
                    <a:p>
                      <a:pPr algn="l"/>
                      <a:r>
                        <a:rPr kumimoji="1" lang="ja-JP" altLang="en-US" sz="1000" dirty="0">
                          <a:latin typeface="BIZ UDPゴシック" panose="020B0400000000000000" pitchFamily="50" charset="-128"/>
                          <a:ea typeface="BIZ UDPゴシック" panose="020B0400000000000000" pitchFamily="50" charset="-128"/>
                        </a:rPr>
                        <a:t>□　初参加</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
        <p:nvSpPr>
          <p:cNvPr id="19" name="テキスト ボックス 18"/>
          <p:cNvSpPr txBox="1"/>
          <p:nvPr/>
        </p:nvSpPr>
        <p:spPr>
          <a:xfrm>
            <a:off x="44624" y="7945786"/>
            <a:ext cx="5949280" cy="338554"/>
          </a:xfrm>
          <a:prstGeom prst="rect">
            <a:avLst/>
          </a:prstGeom>
          <a:noFill/>
        </p:spPr>
        <p:txBody>
          <a:bodyPr wrap="square" rtlCol="0" anchor="ctr" anchorCtr="0">
            <a:spAutoFit/>
          </a:bodyPr>
          <a:lstStyle/>
          <a:p>
            <a:r>
              <a:rPr lang="ja-JP" altLang="en-US" sz="800" dirty="0">
                <a:latin typeface="Meiryo UI" panose="020B0604030504040204" pitchFamily="50" charset="-128"/>
                <a:ea typeface="Meiryo UI" panose="020B0604030504040204" pitchFamily="50" charset="-128"/>
              </a:rPr>
              <a:t>　</a:t>
            </a:r>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ご提供いただきました情報は、当イベントに関わる目的にのみ使用させていただきます。</a:t>
            </a:r>
            <a:endParaRPr lang="en-US" altLang="ja-JP" sz="800" dirty="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a:t>
            </a:r>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当日の備品手配、スケジュール、駐車場等の各種詳細は、申込締切後に改めてご案内申し上げます。</a:t>
            </a:r>
            <a:endParaRPr lang="en-US" altLang="ja-JP" sz="800" dirty="0">
              <a:latin typeface="Meiryo UI" panose="020B0604030504040204" pitchFamily="50" charset="-128"/>
              <a:ea typeface="Meiryo UI" panose="020B0604030504040204" pitchFamily="50" charset="-128"/>
            </a:endParaRPr>
          </a:p>
        </p:txBody>
      </p:sp>
      <p:sp>
        <p:nvSpPr>
          <p:cNvPr id="21" name="二等辺三角形 20"/>
          <p:cNvSpPr/>
          <p:nvPr/>
        </p:nvSpPr>
        <p:spPr>
          <a:xfrm>
            <a:off x="152636" y="84887"/>
            <a:ext cx="1080120" cy="216024"/>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2" name="二等辺三角形 21"/>
          <p:cNvSpPr/>
          <p:nvPr/>
        </p:nvSpPr>
        <p:spPr>
          <a:xfrm>
            <a:off x="152636" y="300911"/>
            <a:ext cx="1080120" cy="216024"/>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3" name="二等辺三角形 22"/>
          <p:cNvSpPr/>
          <p:nvPr/>
        </p:nvSpPr>
        <p:spPr>
          <a:xfrm>
            <a:off x="152636" y="531795"/>
            <a:ext cx="1080120" cy="216024"/>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7" name="Text Box 7"/>
          <p:cNvSpPr txBox="1">
            <a:spLocks noChangeArrowheads="1"/>
          </p:cNvSpPr>
          <p:nvPr/>
        </p:nvSpPr>
        <p:spPr bwMode="auto">
          <a:xfrm>
            <a:off x="1263397" y="-47663"/>
            <a:ext cx="2186396" cy="1015663"/>
          </a:xfrm>
          <a:prstGeom prst="rect">
            <a:avLst/>
          </a:prstGeom>
          <a:noFill/>
          <a:ln w="9525">
            <a:noFill/>
            <a:miter lim="800000"/>
            <a:headEnd/>
            <a:tailEnd/>
          </a:ln>
          <a:effectLst/>
        </p:spPr>
        <p:txBody>
          <a:bodyPr wrap="square" anchor="ctr" anchorCtr="0">
            <a:spAutoFit/>
          </a:bodyPr>
          <a:lstStyle/>
          <a:p>
            <a:r>
              <a:rPr lang="en-US" altLang="ja-JP" sz="6000" dirty="0">
                <a:latin typeface="Meiryo UI" panose="020B0604030504040204" pitchFamily="50" charset="-128"/>
                <a:ea typeface="Meiryo UI" panose="020B0604030504040204" pitchFamily="50" charset="-128"/>
              </a:rPr>
              <a:t>FAX</a:t>
            </a:r>
            <a:endParaRPr lang="ja-JP" altLang="en-US" sz="6000" dirty="0">
              <a:latin typeface="Meiryo UI" panose="020B0604030504040204" pitchFamily="50" charset="-128"/>
              <a:ea typeface="Meiryo UI" panose="020B0604030504040204" pitchFamily="50" charset="-128"/>
            </a:endParaRPr>
          </a:p>
        </p:txBody>
      </p:sp>
      <p:sp>
        <p:nvSpPr>
          <p:cNvPr id="2" name="角丸四角形 1"/>
          <p:cNvSpPr/>
          <p:nvPr/>
        </p:nvSpPr>
        <p:spPr>
          <a:xfrm>
            <a:off x="3573016" y="53360"/>
            <a:ext cx="3095984" cy="725472"/>
          </a:xfrm>
          <a:prstGeom prst="roundRect">
            <a:avLst/>
          </a:prstGeom>
          <a:ln>
            <a:solidFill>
              <a:schemeClr val="tx1"/>
            </a:solidFill>
            <a:prstDash val="sysDot"/>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8" name="テキスト ボックス 27"/>
          <p:cNvSpPr txBox="1"/>
          <p:nvPr/>
        </p:nvSpPr>
        <p:spPr>
          <a:xfrm>
            <a:off x="3573016" y="115312"/>
            <a:ext cx="3262759" cy="646331"/>
          </a:xfrm>
          <a:prstGeom prst="rect">
            <a:avLst/>
          </a:prstGeom>
          <a:noFill/>
        </p:spPr>
        <p:txBody>
          <a:bodyPr wrap="square" rtlCol="0" anchor="ctr" anchorCtr="0">
            <a:spAutoFit/>
          </a:bodyPr>
          <a:lstStyle/>
          <a:p>
            <a:r>
              <a:rPr lang="ja-JP" altLang="en-US" sz="1200" dirty="0">
                <a:latin typeface="Meiryo UI" panose="020B0604030504040204" pitchFamily="50" charset="-128"/>
                <a:ea typeface="Meiryo UI" panose="020B0604030504040204" pitchFamily="50" charset="-128"/>
              </a:rPr>
              <a:t>福島テレビ（事務局：サードステージ）行</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FAX</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022-796-3394</a:t>
            </a:r>
          </a:p>
          <a:p>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MAIL</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 onodera@thirdstages.com</a:t>
            </a:r>
          </a:p>
        </p:txBody>
      </p:sp>
      <p:sp>
        <p:nvSpPr>
          <p:cNvPr id="31" name="正方形/長方形 30">
            <a:extLst>
              <a:ext uri="{FF2B5EF4-FFF2-40B4-BE49-F238E27FC236}">
                <a16:creationId xmlns:a16="http://schemas.microsoft.com/office/drawing/2014/main" id="{9A687DEC-1D39-45DE-A133-893366C48946}"/>
              </a:ext>
            </a:extLst>
          </p:cNvPr>
          <p:cNvSpPr/>
          <p:nvPr/>
        </p:nvSpPr>
        <p:spPr>
          <a:xfrm>
            <a:off x="7380" y="900639"/>
            <a:ext cx="6858000" cy="2885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latin typeface="HGSｺﾞｼｯｸE" panose="020B0900000000000000" pitchFamily="50" charset="-128"/>
              <a:ea typeface="HGSｺﾞｼｯｸE" panose="020B0900000000000000" pitchFamily="50" charset="-128"/>
            </a:endParaRPr>
          </a:p>
        </p:txBody>
      </p:sp>
      <p:sp>
        <p:nvSpPr>
          <p:cNvPr id="32" name="Text Box 7">
            <a:extLst>
              <a:ext uri="{FF2B5EF4-FFF2-40B4-BE49-F238E27FC236}">
                <a16:creationId xmlns:a16="http://schemas.microsoft.com/office/drawing/2014/main" id="{1D528AE4-950C-4377-9753-C99064B3BDEE}"/>
              </a:ext>
            </a:extLst>
          </p:cNvPr>
          <p:cNvSpPr txBox="1">
            <a:spLocks noChangeArrowheads="1"/>
          </p:cNvSpPr>
          <p:nvPr/>
        </p:nvSpPr>
        <p:spPr bwMode="auto">
          <a:xfrm>
            <a:off x="8571" y="895371"/>
            <a:ext cx="6858000" cy="307777"/>
          </a:xfrm>
          <a:prstGeom prst="rect">
            <a:avLst/>
          </a:prstGeom>
          <a:noFill/>
          <a:ln w="9525">
            <a:noFill/>
            <a:miter lim="800000"/>
            <a:headEnd/>
            <a:tailEnd/>
          </a:ln>
          <a:effectLst/>
        </p:spPr>
        <p:txBody>
          <a:bodyPr wrap="square" anchor="ctr" anchorCtr="0">
            <a:spAutoFit/>
          </a:bodyPr>
          <a:lstStyle/>
          <a:p>
            <a:pPr algn="ctr"/>
            <a:r>
              <a:rPr lang="ja-JP" altLang="en-US" sz="1400" b="1" dirty="0">
                <a:solidFill>
                  <a:schemeClr val="tx2">
                    <a:lumMod val="75000"/>
                  </a:schemeClr>
                </a:solidFill>
                <a:latin typeface="Meiryo UI" panose="020B0604030504040204" pitchFamily="50" charset="-128"/>
                <a:ea typeface="Meiryo UI" panose="020B0604030504040204" pitchFamily="50" charset="-128"/>
              </a:rPr>
              <a:t>　</a:t>
            </a:r>
            <a:r>
              <a:rPr lang="ja-JP" altLang="en-US" sz="1400" b="1" dirty="0">
                <a:solidFill>
                  <a:schemeClr val="bg1"/>
                </a:solidFill>
                <a:latin typeface="Meiryo UI" panose="020B0604030504040204" pitchFamily="50" charset="-128"/>
                <a:ea typeface="Meiryo UI" panose="020B0604030504040204" pitchFamily="50" charset="-128"/>
              </a:rPr>
              <a:t>＜ ふたばワールド</a:t>
            </a:r>
            <a:r>
              <a:rPr lang="en-US" altLang="ja-JP" sz="1400" b="1" dirty="0">
                <a:solidFill>
                  <a:schemeClr val="bg1"/>
                </a:solidFill>
                <a:latin typeface="Meiryo UI" panose="020B0604030504040204" pitchFamily="50" charset="-128"/>
                <a:ea typeface="Meiryo UI" panose="020B0604030504040204" pitchFamily="50" charset="-128"/>
              </a:rPr>
              <a:t>2024</a:t>
            </a:r>
            <a:r>
              <a:rPr lang="ja-JP" altLang="en-US" sz="1400" b="1" dirty="0">
                <a:solidFill>
                  <a:schemeClr val="bg1"/>
                </a:solidFill>
                <a:latin typeface="Meiryo UI" panose="020B0604030504040204" pitchFamily="50" charset="-128"/>
                <a:ea typeface="Meiryo UI" panose="020B0604030504040204" pitchFamily="50" charset="-128"/>
              </a:rPr>
              <a:t>　</a:t>
            </a:r>
            <a:r>
              <a:rPr lang="en-US" altLang="ja-JP" sz="1400" b="1" dirty="0">
                <a:solidFill>
                  <a:schemeClr val="bg1"/>
                </a:solidFill>
                <a:latin typeface="Meiryo UI" panose="020B0604030504040204" pitchFamily="50" charset="-128"/>
                <a:ea typeface="Meiryo UI" panose="020B0604030504040204" pitchFamily="50" charset="-128"/>
              </a:rPr>
              <a:t>in </a:t>
            </a:r>
            <a:r>
              <a:rPr lang="ja-JP" altLang="en-US" sz="1400" b="1" dirty="0">
                <a:solidFill>
                  <a:schemeClr val="bg1"/>
                </a:solidFill>
                <a:latin typeface="Meiryo UI" panose="020B0604030504040204" pitchFamily="50" charset="-128"/>
                <a:ea typeface="Meiryo UI" panose="020B0604030504040204" pitchFamily="50" charset="-128"/>
              </a:rPr>
              <a:t>ひろの　出演・出展（店）参加希望申込書 ＞</a:t>
            </a:r>
            <a:endParaRPr lang="ja-JP" altLang="en-US" sz="1400" b="1" i="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6805714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