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94" userDrawn="1">
          <p15:clr>
            <a:srgbClr val="A4A3A4"/>
          </p15:clr>
        </p15:guide>
        <p15:guide id="2" pos="2160" userDrawn="1">
          <p15:clr>
            <a:srgbClr val="A4A3A4"/>
          </p15:clr>
        </p15:guide>
        <p15:guide id="3" orient="horz" pos="11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2" autoAdjust="0"/>
    <p:restoredTop sz="96242" autoAdjust="0"/>
  </p:normalViewPr>
  <p:slideViewPr>
    <p:cSldViewPr showGuides="1">
      <p:cViewPr>
        <p:scale>
          <a:sx n="210" d="100"/>
          <a:sy n="210" d="100"/>
        </p:scale>
        <p:origin x="872" y="-6424"/>
      </p:cViewPr>
      <p:guideLst>
        <p:guide orient="horz" pos="3394"/>
        <p:guide pos="2160"/>
        <p:guide orient="horz" pos="1188"/>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3" Type="http://schemas.openxmlformats.org/officeDocument/2006/relationships/slide" Target="slides/slide2.xml" />
  <Relationship Id="rId7" Type="http://schemas.openxmlformats.org/officeDocument/2006/relationships/tableStyles" Target="tableStyle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theme" Target="theme/theme1.xml" />
  <Relationship Id="rId5" Type="http://schemas.openxmlformats.org/officeDocument/2006/relationships/viewProps" Target="viewProps.xml" />
  <Relationship Id="rId4" Type="http://schemas.openxmlformats.org/officeDocument/2006/relationships/presProps" Target="presProps.xml" />
</Relationship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F166CA3-5EB8-443C-84FD-1A37AD825F00}" type="datetimeFigureOut">
              <a:rPr kumimoji="1" lang="ja-JP" altLang="en-US" smtClean="0"/>
              <a:t>2026/6/26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3968454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F166CA3-5EB8-443C-84FD-1A37AD825F00}" type="datetimeFigureOut">
              <a:rPr kumimoji="1" lang="ja-JP" altLang="en-US" smtClean="0"/>
              <a:t>2026/6/26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2084888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F166CA3-5EB8-443C-84FD-1A37AD825F00}" type="datetimeFigureOut">
              <a:rPr kumimoji="1" lang="ja-JP" altLang="en-US" smtClean="0"/>
              <a:t>2026/6/26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2334509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F166CA3-5EB8-443C-84FD-1A37AD825F00}" type="datetimeFigureOut">
              <a:rPr kumimoji="1" lang="ja-JP" altLang="en-US" smtClean="0"/>
              <a:t>2026/6/26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695988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F166CA3-5EB8-443C-84FD-1A37AD825F00}" type="datetimeFigureOut">
              <a:rPr kumimoji="1" lang="ja-JP" altLang="en-US" smtClean="0"/>
              <a:t>2026/6/26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4179725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F166CA3-5EB8-443C-84FD-1A37AD825F00}" type="datetimeFigureOut">
              <a:rPr kumimoji="1" lang="ja-JP" altLang="en-US" smtClean="0"/>
              <a:t>2026/6/26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2825648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F166CA3-5EB8-443C-84FD-1A37AD825F00}" type="datetimeFigureOut">
              <a:rPr kumimoji="1" lang="ja-JP" altLang="en-US" smtClean="0"/>
              <a:t>2026/6/26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1028122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F166CA3-5EB8-443C-84FD-1A37AD825F00}" type="datetimeFigureOut">
              <a:rPr kumimoji="1" lang="ja-JP" altLang="en-US" smtClean="0"/>
              <a:t>2026/6/26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2046214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166CA3-5EB8-443C-84FD-1A37AD825F00}" type="datetimeFigureOut">
              <a:rPr kumimoji="1" lang="ja-JP" altLang="en-US" smtClean="0"/>
              <a:t>2026/6/26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3913041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F166CA3-5EB8-443C-84FD-1A37AD825F00}" type="datetimeFigureOut">
              <a:rPr kumimoji="1" lang="ja-JP" altLang="en-US" smtClean="0"/>
              <a:t>2026/6/26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767257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F166CA3-5EB8-443C-84FD-1A37AD825F00}" type="datetimeFigureOut">
              <a:rPr kumimoji="1" lang="ja-JP" altLang="en-US" smtClean="0"/>
              <a:t>2026/6/26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3884612679"/>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0F166CA3-5EB8-443C-84FD-1A37AD825F00}" type="datetimeFigureOut">
              <a:rPr kumimoji="1" lang="ja-JP" altLang="en-US" smtClean="0"/>
              <a:t>2026/6/26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E4415718-5728-4539-80C1-D1B513BABFE6}" type="slidenum">
              <a:rPr kumimoji="1" lang="ja-JP" altLang="en-US" smtClean="0"/>
              <a:t>‹#›</a:t>
            </a:fld>
            <a:endParaRPr kumimoji="1" lang="ja-JP" altLang="en-US"/>
          </a:p>
        </p:txBody>
      </p:sp>
    </p:spTree>
    <p:extLst>
      <p:ext uri="{BB962C8B-B14F-4D97-AF65-F5344CB8AC3E}">
        <p14:creationId xmlns:p14="http://schemas.microsoft.com/office/powerpoint/2010/main" val="2185252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B56DF39-B7DB-D01C-0752-424276C06C3A}"/>
              </a:ext>
            </a:extLst>
          </p:cNvPr>
          <p:cNvSpPr/>
          <p:nvPr/>
        </p:nvSpPr>
        <p:spPr>
          <a:xfrm>
            <a:off x="0" y="0"/>
            <a:ext cx="6858000" cy="612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2700" algn="ctr">
              <a:lnSpc>
                <a:spcPct val="100000"/>
              </a:lnSpc>
              <a:spcBef>
                <a:spcPts val="100"/>
              </a:spcBef>
            </a:pPr>
            <a:r>
              <a:rPr lang="ja-JP" altLang="en-US" b="1" dirty="0">
                <a:solidFill>
                  <a:srgbClr val="FFFFFF"/>
                </a:solidFill>
                <a:latin typeface="ＭＳ Ｐゴシック" panose="020B0600070205080204" pitchFamily="50" charset="-128"/>
                <a:ea typeface="ＭＳ Ｐゴシック" panose="020B0600070205080204" pitchFamily="50" charset="-128"/>
                <a:cs typeface="A-OTF 新ゴ Pro R"/>
              </a:rPr>
              <a:t>「ふたばワールド</a:t>
            </a:r>
            <a:r>
              <a:rPr lang="en-US" altLang="ja-JP" b="1" spc="300" dirty="0">
                <a:solidFill>
                  <a:srgbClr val="FFFFFF"/>
                </a:solidFill>
                <a:latin typeface="ＭＳ Ｐゴシック" panose="020B0600070205080204" pitchFamily="50" charset="-128"/>
                <a:ea typeface="ＭＳ Ｐゴシック" panose="020B0600070205080204" pitchFamily="50" charset="-128"/>
                <a:cs typeface="A-OTF 新ゴ Pro R"/>
              </a:rPr>
              <a:t>2026</a:t>
            </a:r>
            <a:r>
              <a:rPr lang="ja-JP" altLang="en-US" b="1" spc="270" dirty="0">
                <a:solidFill>
                  <a:srgbClr val="FFFFFF"/>
                </a:solidFill>
                <a:latin typeface="ＭＳ Ｐゴシック" panose="020B0600070205080204" pitchFamily="50" charset="-128"/>
                <a:ea typeface="ＭＳ Ｐゴシック" panose="020B0600070205080204" pitchFamily="50" charset="-128"/>
                <a:cs typeface="A-OTF 新ゴ Pro R"/>
              </a:rPr>
              <a:t> </a:t>
            </a:r>
            <a:r>
              <a:rPr lang="en-US" altLang="ja-JP" b="1" dirty="0">
                <a:solidFill>
                  <a:srgbClr val="FFFFFF"/>
                </a:solidFill>
                <a:latin typeface="ＭＳ Ｐゴシック" panose="020B0600070205080204" pitchFamily="50" charset="-128"/>
                <a:ea typeface="ＭＳ Ｐゴシック" panose="020B0600070205080204" pitchFamily="50" charset="-128"/>
                <a:cs typeface="A-OTF 新ゴ Pro R"/>
              </a:rPr>
              <a:t>in</a:t>
            </a:r>
            <a:r>
              <a:rPr lang="ja-JP" altLang="en-US" b="1" spc="15" dirty="0">
                <a:solidFill>
                  <a:srgbClr val="FFFFFF"/>
                </a:solidFill>
                <a:latin typeface="ＭＳ Ｐゴシック" panose="020B0600070205080204" pitchFamily="50" charset="-128"/>
                <a:ea typeface="ＭＳ Ｐゴシック" panose="020B0600070205080204" pitchFamily="50" charset="-128"/>
                <a:cs typeface="A-OTF 新ゴ Pro R"/>
              </a:rPr>
              <a:t> ならは」開催要領</a:t>
            </a:r>
            <a:endParaRPr lang="ja-JP" altLang="en-US" b="1" dirty="0">
              <a:latin typeface="ＭＳ Ｐゴシック" panose="020B0600070205080204" pitchFamily="50" charset="-128"/>
              <a:ea typeface="ＭＳ Ｐゴシック" panose="020B0600070205080204" pitchFamily="50" charset="-128"/>
              <a:cs typeface="A-OTF 新ゴ Pro R"/>
            </a:endParaRPr>
          </a:p>
        </p:txBody>
      </p:sp>
      <p:sp>
        <p:nvSpPr>
          <p:cNvPr id="5" name="テキスト ボックス 4">
            <a:extLst>
              <a:ext uri="{FF2B5EF4-FFF2-40B4-BE49-F238E27FC236}">
                <a16:creationId xmlns:a16="http://schemas.microsoft.com/office/drawing/2014/main" id="{E95A284B-A6BE-3CC1-B3BA-0D29B6001BAB}"/>
              </a:ext>
            </a:extLst>
          </p:cNvPr>
          <p:cNvSpPr txBox="1"/>
          <p:nvPr/>
        </p:nvSpPr>
        <p:spPr>
          <a:xfrm>
            <a:off x="137160" y="800100"/>
            <a:ext cx="819455" cy="6536661"/>
          </a:xfrm>
          <a:prstGeom prst="rect">
            <a:avLst/>
          </a:prstGeom>
          <a:noFill/>
        </p:spPr>
        <p:txBody>
          <a:bodyPr wrap="none" rtlCol="0">
            <a:spAutoFit/>
          </a:bodyPr>
          <a:lstStyle/>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■開催目的</a:t>
            </a: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■主催</a:t>
            </a: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■共催・後援</a:t>
            </a: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　（予定）</a:t>
            </a: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■企画・運営</a:t>
            </a: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■開催日時</a:t>
            </a: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■会場</a:t>
            </a: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■対象</a:t>
            </a: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■事業内容</a:t>
            </a: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■特記事項</a:t>
            </a:r>
          </a:p>
        </p:txBody>
      </p:sp>
      <p:sp>
        <p:nvSpPr>
          <p:cNvPr id="8" name="テキスト ボックス 7">
            <a:extLst>
              <a:ext uri="{FF2B5EF4-FFF2-40B4-BE49-F238E27FC236}">
                <a16:creationId xmlns:a16="http://schemas.microsoft.com/office/drawing/2014/main" id="{A5137C3B-F040-90AA-2872-3B4E4B64ABE2}"/>
              </a:ext>
            </a:extLst>
          </p:cNvPr>
          <p:cNvSpPr txBox="1"/>
          <p:nvPr/>
        </p:nvSpPr>
        <p:spPr>
          <a:xfrm>
            <a:off x="1091267" y="800100"/>
            <a:ext cx="5629573" cy="6690550"/>
          </a:xfrm>
          <a:prstGeom prst="rect">
            <a:avLst/>
          </a:prstGeom>
          <a:noFill/>
        </p:spPr>
        <p:txBody>
          <a:bodyPr wrap="square" rtlCol="0">
            <a:spAutoFit/>
          </a:bodyPr>
          <a:lstStyle/>
          <a:p>
            <a:pPr marL="12700" marR="5080" algn="just">
              <a:lnSpc>
                <a:spcPts val="1200"/>
              </a:lnSpc>
            </a:pPr>
            <a:r>
              <a:rPr lang="ja-JP" altLang="en-US" sz="900" spc="-15" dirty="0">
                <a:solidFill>
                  <a:srgbClr val="231F20"/>
                </a:solidFill>
                <a:latin typeface="ＭＳ Ｐゴシック" panose="020B0600070205080204" pitchFamily="50" charset="-128"/>
                <a:ea typeface="ＭＳ Ｐゴシック" panose="020B0600070205080204" pitchFamily="50" charset="-128"/>
                <a:cs typeface="A-OTF じゅん Pro 201"/>
              </a:rPr>
              <a:t>東日本大震災及び原子力発電所事故により、避難した双葉地方の住民の絆を繋ぐことはもとより、双葉</a:t>
            </a:r>
            <a:r>
              <a:rPr lang="ja-JP" altLang="en-US" sz="900" spc="40" dirty="0">
                <a:solidFill>
                  <a:srgbClr val="231F20"/>
                </a:solidFill>
                <a:latin typeface="ＭＳ Ｐゴシック" panose="020B0600070205080204" pitchFamily="50" charset="-128"/>
                <a:ea typeface="ＭＳ Ｐゴシック" panose="020B0600070205080204" pitchFamily="50" charset="-128"/>
                <a:cs typeface="A-OTF じゅん Pro 201"/>
              </a:rPr>
              <a:t>地方に移住された方々や双葉地方に思いを寄せている方々とも交流を図り</a:t>
            </a:r>
            <a:r>
              <a:rPr lang="ja-JP" altLang="en-US" sz="900" spc="-90" dirty="0">
                <a:solidFill>
                  <a:srgbClr val="231F20"/>
                </a:solidFill>
                <a:latin typeface="ＭＳ Ｐゴシック" panose="020B0600070205080204" pitchFamily="50" charset="-128"/>
                <a:ea typeface="ＭＳ Ｐゴシック" panose="020B0600070205080204" pitchFamily="50" charset="-128"/>
                <a:cs typeface="A-OTF じゅん Pro 201"/>
              </a:rPr>
              <a:t>、「ふるさとふたば」の絆の</a:t>
            </a:r>
            <a:r>
              <a:rPr lang="ja-JP" altLang="en-US" sz="900" spc="-30" dirty="0">
                <a:solidFill>
                  <a:srgbClr val="231F20"/>
                </a:solidFill>
                <a:latin typeface="ＭＳ Ｐゴシック" panose="020B0600070205080204" pitchFamily="50" charset="-128"/>
                <a:ea typeface="ＭＳ Ｐゴシック" panose="020B0600070205080204" pitchFamily="50" charset="-128"/>
                <a:cs typeface="A-OTF じゅん Pro 201"/>
              </a:rPr>
              <a:t>輪を広げ、双葉地方の更なる振興を図る。</a:t>
            </a:r>
            <a:endParaRPr lang="ja-JP" altLang="en-US" sz="900" dirty="0">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lang="zh-TW"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双葉地方広域市町村圏組合、一般財団法人福島県電源地域振興財団、楢葉町</a:t>
            </a:r>
            <a:endParaRPr lang="zh-TW" altLang="en-US" sz="900" dirty="0">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en-US" altLang="ja-JP" sz="900" dirty="0">
                <a:latin typeface="ＭＳ Ｐゴシック" panose="020B0600070205080204" pitchFamily="50" charset="-128"/>
                <a:ea typeface="ＭＳ Ｐゴシック" panose="020B0600070205080204" pitchFamily="50" charset="-128"/>
              </a:rPr>
              <a:t>〔</a:t>
            </a:r>
            <a:r>
              <a:rPr kumimoji="1" lang="ja-JP" altLang="en-US" sz="900" dirty="0">
                <a:latin typeface="ＭＳ Ｐゴシック" panose="020B0600070205080204" pitchFamily="50" charset="-128"/>
                <a:ea typeface="ＭＳ Ｐゴシック" panose="020B0600070205080204" pitchFamily="50" charset="-128"/>
              </a:rPr>
              <a:t>共　催</a:t>
            </a:r>
            <a:r>
              <a:rPr kumimoji="1" lang="en-US" altLang="ja-JP" sz="900" dirty="0">
                <a:latin typeface="ＭＳ Ｐゴシック" panose="020B0600070205080204" pitchFamily="50" charset="-128"/>
                <a:ea typeface="ＭＳ Ｐゴシック" panose="020B0600070205080204" pitchFamily="50" charset="-128"/>
              </a:rPr>
              <a:t>〕</a:t>
            </a:r>
          </a:p>
          <a:p>
            <a:pPr>
              <a:lnSpc>
                <a:spcPts val="1200"/>
              </a:lnSpc>
            </a:pPr>
            <a:r>
              <a:rPr kumimoji="1" lang="en-US" altLang="ja-JP" sz="900" dirty="0">
                <a:latin typeface="ＭＳ Ｐゴシック" panose="020B0600070205080204" pitchFamily="50" charset="-128"/>
                <a:ea typeface="ＭＳ Ｐゴシック" panose="020B0600070205080204" pitchFamily="50" charset="-128"/>
              </a:rPr>
              <a:t>〔</a:t>
            </a:r>
            <a:r>
              <a:rPr kumimoji="1" lang="ja-JP" altLang="en-US" sz="900" dirty="0">
                <a:latin typeface="ＭＳ Ｐゴシック" panose="020B0600070205080204" pitchFamily="50" charset="-128"/>
                <a:ea typeface="ＭＳ Ｐゴシック" panose="020B0600070205080204" pitchFamily="50" charset="-128"/>
              </a:rPr>
              <a:t>協力・支援</a:t>
            </a:r>
            <a:r>
              <a:rPr kumimoji="1" lang="en-US" altLang="ja-JP" sz="900" dirty="0">
                <a:latin typeface="ＭＳ Ｐゴシック" panose="020B0600070205080204" pitchFamily="50" charset="-128"/>
                <a:ea typeface="ＭＳ Ｐゴシック" panose="020B0600070205080204" pitchFamily="50" charset="-128"/>
              </a:rPr>
              <a:t>〕</a:t>
            </a:r>
          </a:p>
          <a:p>
            <a:pPr>
              <a:lnSpc>
                <a:spcPts val="1200"/>
              </a:lnSpc>
            </a:pPr>
            <a:r>
              <a:rPr kumimoji="1" lang="en-US" altLang="ja-JP" sz="900" dirty="0">
                <a:latin typeface="ＭＳ Ｐゴシック" panose="020B0600070205080204" pitchFamily="50" charset="-128"/>
                <a:ea typeface="ＭＳ Ｐゴシック" panose="020B0600070205080204" pitchFamily="50" charset="-128"/>
              </a:rPr>
              <a:t>〔</a:t>
            </a:r>
            <a:r>
              <a:rPr kumimoji="1" lang="ja-JP" altLang="en-US" sz="900" dirty="0">
                <a:latin typeface="ＭＳ Ｐゴシック" panose="020B0600070205080204" pitchFamily="50" charset="-128"/>
                <a:ea typeface="ＭＳ Ｐゴシック" panose="020B0600070205080204" pitchFamily="50" charset="-128"/>
              </a:rPr>
              <a:t>後　援</a:t>
            </a:r>
            <a:r>
              <a:rPr kumimoji="1" lang="en-US" altLang="ja-JP" sz="900" dirty="0">
                <a:latin typeface="ＭＳ Ｐゴシック" panose="020B0600070205080204" pitchFamily="50" charset="-128"/>
                <a:ea typeface="ＭＳ Ｐゴシック" panose="020B0600070205080204" pitchFamily="50" charset="-128"/>
              </a:rPr>
              <a:t>〕</a:t>
            </a: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en-US" altLang="ja-JP" sz="900" dirty="0">
                <a:latin typeface="ＭＳ Ｐゴシック" panose="020B0600070205080204" pitchFamily="50" charset="-128"/>
                <a:ea typeface="ＭＳ Ｐゴシック" panose="020B0600070205080204" pitchFamily="50" charset="-128"/>
              </a:rPr>
              <a:t>〔</a:t>
            </a:r>
            <a:r>
              <a:rPr kumimoji="1" lang="ja-JP" altLang="en-US" sz="900" dirty="0">
                <a:latin typeface="ＭＳ Ｐゴシック" panose="020B0600070205080204" pitchFamily="50" charset="-128"/>
                <a:ea typeface="ＭＳ Ｐゴシック" panose="020B0600070205080204" pitchFamily="50" charset="-128"/>
              </a:rPr>
              <a:t>協　賛</a:t>
            </a:r>
            <a:r>
              <a:rPr kumimoji="1" lang="en-US" altLang="ja-JP" sz="900" dirty="0">
                <a:latin typeface="ＭＳ Ｐゴシック" panose="020B0600070205080204" pitchFamily="50" charset="-128"/>
                <a:ea typeface="ＭＳ Ｐゴシック" panose="020B0600070205080204" pitchFamily="50" charset="-128"/>
              </a:rPr>
              <a:t>〕</a:t>
            </a: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「ふたばワールド</a:t>
            </a:r>
            <a:r>
              <a:rPr kumimoji="1" lang="en-US" altLang="ja-JP" sz="900" dirty="0">
                <a:latin typeface="ＭＳ Ｐゴシック" panose="020B0600070205080204" pitchFamily="50" charset="-128"/>
                <a:ea typeface="ＭＳ Ｐゴシック" panose="020B0600070205080204" pitchFamily="50" charset="-128"/>
              </a:rPr>
              <a:t>2026</a:t>
            </a:r>
            <a:r>
              <a:rPr kumimoji="1" lang="ja-JP" altLang="en-US" sz="900" dirty="0">
                <a:latin typeface="ＭＳ Ｐゴシック" panose="020B0600070205080204" pitchFamily="50" charset="-128"/>
                <a:ea typeface="ＭＳ Ｐゴシック" panose="020B0600070205080204" pitchFamily="50" charset="-128"/>
              </a:rPr>
              <a:t>」実行委員会</a:t>
            </a: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en-US" altLang="ja-JP" sz="900" dirty="0">
                <a:latin typeface="ＭＳ Ｐゴシック" panose="020B0600070205080204" pitchFamily="50" charset="-128"/>
                <a:ea typeface="ＭＳ Ｐゴシック" panose="020B0600070205080204" pitchFamily="50" charset="-128"/>
              </a:rPr>
              <a:t>〔</a:t>
            </a:r>
            <a:r>
              <a:rPr kumimoji="1" lang="ja-JP" altLang="en-US" sz="900" dirty="0">
                <a:latin typeface="ＭＳ Ｐゴシック" panose="020B0600070205080204" pitchFamily="50" charset="-128"/>
                <a:ea typeface="ＭＳ Ｐゴシック" panose="020B0600070205080204" pitchFamily="50" charset="-128"/>
              </a:rPr>
              <a:t>構成員</a:t>
            </a:r>
            <a:r>
              <a:rPr kumimoji="1" lang="en-US" altLang="ja-JP" sz="900" dirty="0">
                <a:latin typeface="ＭＳ Ｐゴシック" panose="020B0600070205080204" pitchFamily="50" charset="-128"/>
                <a:ea typeface="ＭＳ Ｐゴシック" panose="020B0600070205080204" pitchFamily="50" charset="-128"/>
              </a:rPr>
              <a:t>〕</a:t>
            </a: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en-US" altLang="ja-JP" sz="900" dirty="0">
                <a:latin typeface="ＭＳ Ｐゴシック" panose="020B0600070205080204" pitchFamily="50" charset="-128"/>
                <a:ea typeface="ＭＳ Ｐゴシック" panose="020B0600070205080204" pitchFamily="50" charset="-128"/>
              </a:rPr>
              <a:t>〔</a:t>
            </a:r>
            <a:r>
              <a:rPr kumimoji="1" lang="ja-JP" altLang="en-US" sz="900" dirty="0">
                <a:latin typeface="ＭＳ Ｐゴシック" panose="020B0600070205080204" pitchFamily="50" charset="-128"/>
                <a:ea typeface="ＭＳ Ｐゴシック" panose="020B0600070205080204" pitchFamily="50" charset="-128"/>
              </a:rPr>
              <a:t>事務局</a:t>
            </a:r>
            <a:r>
              <a:rPr kumimoji="1" lang="en-US" altLang="ja-JP" sz="900" dirty="0">
                <a:latin typeface="ＭＳ Ｐゴシック" panose="020B0600070205080204" pitchFamily="50" charset="-128"/>
                <a:ea typeface="ＭＳ Ｐゴシック" panose="020B0600070205080204" pitchFamily="50" charset="-128"/>
              </a:rPr>
              <a:t>〕</a:t>
            </a: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kumimoji="1" lang="ja-JP" altLang="en-US" sz="900" dirty="0">
                <a:latin typeface="ＭＳ Ｐゴシック" panose="020B0600070205080204" pitchFamily="50" charset="-128"/>
                <a:ea typeface="ＭＳ Ｐゴシック" panose="020B0600070205080204" pitchFamily="50" charset="-128"/>
              </a:rPr>
              <a:t>令和</a:t>
            </a:r>
            <a:r>
              <a:rPr kumimoji="1" lang="en-US" altLang="ja-JP" sz="900" dirty="0">
                <a:latin typeface="ＭＳ Ｐゴシック" panose="020B0600070205080204" pitchFamily="50" charset="-128"/>
                <a:ea typeface="ＭＳ Ｐゴシック" panose="020B0600070205080204" pitchFamily="50" charset="-128"/>
              </a:rPr>
              <a:t>8</a:t>
            </a:r>
            <a:r>
              <a:rPr kumimoji="1" lang="ja-JP" altLang="en-US" sz="900" dirty="0">
                <a:latin typeface="ＭＳ Ｐゴシック" panose="020B0600070205080204" pitchFamily="50" charset="-128"/>
                <a:ea typeface="ＭＳ Ｐゴシック" panose="020B0600070205080204" pitchFamily="50" charset="-128"/>
              </a:rPr>
              <a:t>年</a:t>
            </a:r>
            <a:r>
              <a:rPr kumimoji="1" lang="en-US" altLang="ja-JP" sz="900" dirty="0">
                <a:latin typeface="ＭＳ Ｐゴシック" panose="020B0600070205080204" pitchFamily="50" charset="-128"/>
                <a:ea typeface="ＭＳ Ｐゴシック" panose="020B0600070205080204" pitchFamily="50" charset="-128"/>
              </a:rPr>
              <a:t>10</a:t>
            </a:r>
            <a:r>
              <a:rPr kumimoji="1" lang="ja-JP" altLang="en-US" sz="900" dirty="0">
                <a:latin typeface="ＭＳ Ｐゴシック" panose="020B0600070205080204" pitchFamily="50" charset="-128"/>
                <a:ea typeface="ＭＳ Ｐゴシック" panose="020B0600070205080204" pitchFamily="50" charset="-128"/>
              </a:rPr>
              <a:t>月</a:t>
            </a:r>
            <a:r>
              <a:rPr kumimoji="1" lang="en-US" altLang="ja-JP" sz="900" dirty="0">
                <a:latin typeface="ＭＳ Ｐゴシック" panose="020B0600070205080204" pitchFamily="50" charset="-128"/>
                <a:ea typeface="ＭＳ Ｐゴシック" panose="020B0600070205080204" pitchFamily="50" charset="-128"/>
              </a:rPr>
              <a:t>24</a:t>
            </a:r>
            <a:r>
              <a:rPr kumimoji="1" lang="ja-JP" altLang="en-US" sz="900" dirty="0">
                <a:latin typeface="ＭＳ Ｐゴシック" panose="020B0600070205080204" pitchFamily="50" charset="-128"/>
                <a:ea typeface="ＭＳ Ｐゴシック" panose="020B0600070205080204" pitchFamily="50" charset="-128"/>
              </a:rPr>
              <a:t>日（土）</a:t>
            </a:r>
            <a:r>
              <a:rPr kumimoji="1" lang="en-US" altLang="ja-JP" sz="900" dirty="0">
                <a:latin typeface="ＭＳ Ｐゴシック" panose="020B0600070205080204" pitchFamily="50" charset="-128"/>
                <a:ea typeface="ＭＳ Ｐゴシック" panose="020B0600070205080204" pitchFamily="50" charset="-128"/>
              </a:rPr>
              <a:t>10:00</a:t>
            </a:r>
            <a:r>
              <a:rPr kumimoji="1" lang="ja-JP" altLang="en-US" sz="900" dirty="0">
                <a:latin typeface="ＭＳ Ｐゴシック" panose="020B0600070205080204" pitchFamily="50" charset="-128"/>
                <a:ea typeface="ＭＳ Ｐゴシック" panose="020B0600070205080204" pitchFamily="50" charset="-128"/>
              </a:rPr>
              <a:t>～</a:t>
            </a:r>
            <a:r>
              <a:rPr kumimoji="1" lang="en-US" altLang="ja-JP" sz="900" dirty="0">
                <a:latin typeface="ＭＳ Ｐゴシック" panose="020B0600070205080204" pitchFamily="50" charset="-128"/>
                <a:ea typeface="ＭＳ Ｐゴシック" panose="020B0600070205080204" pitchFamily="50" charset="-128"/>
              </a:rPr>
              <a:t>15:30</a:t>
            </a:r>
            <a:r>
              <a:rPr kumimoji="1" lang="ja-JP" altLang="en-US" sz="900" dirty="0">
                <a:latin typeface="ＭＳ Ｐゴシック" panose="020B0600070205080204" pitchFamily="50" charset="-128"/>
                <a:ea typeface="ＭＳ Ｐゴシック" panose="020B0600070205080204" pitchFamily="50" charset="-128"/>
              </a:rPr>
              <a:t>／</a:t>
            </a:r>
            <a:r>
              <a:rPr kumimoji="1" lang="en-US" altLang="ja-JP" sz="900" dirty="0">
                <a:latin typeface="ＭＳ Ｐゴシック" panose="020B0600070205080204" pitchFamily="50" charset="-128"/>
                <a:ea typeface="ＭＳ Ｐゴシック" panose="020B0600070205080204" pitchFamily="50" charset="-128"/>
              </a:rPr>
              <a:t>9:30</a:t>
            </a:r>
            <a:r>
              <a:rPr kumimoji="1" lang="ja-JP" altLang="en-US" sz="900" dirty="0">
                <a:latin typeface="ＭＳ Ｐゴシック" panose="020B0600070205080204" pitchFamily="50" charset="-128"/>
                <a:ea typeface="ＭＳ Ｐゴシック" panose="020B0600070205080204" pitchFamily="50" charset="-128"/>
              </a:rPr>
              <a:t>開場予定（オープニングセレモニー）／小雨決行</a:t>
            </a: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endParaRPr kumimoji="1" lang="en-US" altLang="ja-JP" sz="900" dirty="0">
              <a:latin typeface="ＭＳ Ｐゴシック" panose="020B0600070205080204" pitchFamily="50" charset="-128"/>
              <a:ea typeface="ＭＳ Ｐゴシック" panose="020B0600070205080204" pitchFamily="50" charset="-128"/>
            </a:endParaRPr>
          </a:p>
          <a:p>
            <a:pPr>
              <a:lnSpc>
                <a:spcPts val="1200"/>
              </a:lnSpc>
            </a:pPr>
            <a:r>
              <a:rPr lang="ja-JP" altLang="en-US" sz="900" spc="-50" dirty="0">
                <a:solidFill>
                  <a:srgbClr val="231F20"/>
                </a:solidFill>
                <a:latin typeface="ＭＳ Ｐゴシック" panose="020B0600070205080204" pitchFamily="50" charset="-128"/>
                <a:ea typeface="ＭＳ Ｐゴシック" panose="020B0600070205080204" pitchFamily="50" charset="-128"/>
                <a:cs typeface="A-OTF じゅん Pro 201"/>
              </a:rPr>
              <a:t>楢葉町総合グラウンド</a:t>
            </a: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（福島県双葉郡楢葉町大字大谷字上ノ原</a:t>
            </a:r>
            <a:r>
              <a:rPr lang="en-US" altLang="ja-JP" sz="900" spc="-25" dirty="0">
                <a:solidFill>
                  <a:srgbClr val="231F20"/>
                </a:solidFill>
                <a:latin typeface="ＭＳ Ｐゴシック" panose="020B0600070205080204" pitchFamily="50" charset="-128"/>
                <a:ea typeface="ＭＳ Ｐゴシック" panose="020B0600070205080204" pitchFamily="50" charset="-128"/>
                <a:cs typeface="A-OTF じゅん Pro 201"/>
              </a:rPr>
              <a:t>16</a:t>
            </a:r>
            <a:r>
              <a:rPr lang="ja-JP" altLang="en-US" sz="900" spc="-25" dirty="0">
                <a:solidFill>
                  <a:srgbClr val="231F20"/>
                </a:solidFill>
                <a:latin typeface="ＭＳ Ｐゴシック" panose="020B0600070205080204" pitchFamily="50" charset="-128"/>
                <a:ea typeface="ＭＳ Ｐゴシック" panose="020B0600070205080204" pitchFamily="50" charset="-128"/>
                <a:cs typeface="A-OTF じゅん Pro 201"/>
              </a:rPr>
              <a:t>）</a:t>
            </a:r>
            <a:endParaRPr lang="en-US" altLang="ja-JP" sz="900" spc="-25"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lang="en-US" altLang="ja-JP" sz="900" spc="-25"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双葉地方の住民をはじめとする一般の方、関係機関・団体等（入場無料）</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①名称</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②サブタイトル</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③内容（予定）</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◎開催日直前、もしくは開催日当日に天候不順や自然災害、疫病等による甚大な被害が発生した場</a:t>
            </a:r>
            <a:r>
              <a:rPr lang="ja-JP" altLang="en-US" sz="900" spc="-35" dirty="0">
                <a:solidFill>
                  <a:srgbClr val="231F20"/>
                </a:solidFill>
                <a:latin typeface="ＭＳ Ｐゴシック" panose="020B0600070205080204" pitchFamily="50" charset="-128"/>
                <a:ea typeface="ＭＳ Ｐゴシック" panose="020B0600070205080204" pitchFamily="50" charset="-128"/>
                <a:cs typeface="A-OTF じゅん Pro 201"/>
              </a:rPr>
              <a:t>合、または発</a:t>
            </a:r>
            <a:endParaRPr lang="en-US" altLang="ja-JP" sz="900" spc="-35"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a:lnSpc>
                <a:spcPts val="1200"/>
              </a:lnSpc>
            </a:pPr>
            <a:r>
              <a:rPr lang="ja-JP" altLang="en-US" sz="900" spc="-35" dirty="0">
                <a:solidFill>
                  <a:srgbClr val="231F20"/>
                </a:solidFill>
                <a:latin typeface="ＭＳ Ｐゴシック" panose="020B0600070205080204" pitchFamily="50" charset="-128"/>
                <a:ea typeface="ＭＳ Ｐゴシック" panose="020B0600070205080204" pitchFamily="50" charset="-128"/>
                <a:cs typeface="A-OTF じゅん Pro 201"/>
              </a:rPr>
              <a:t>　 生が予想される場合は、開催の中止を検討いたします。</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p:txBody>
      </p:sp>
      <p:sp>
        <p:nvSpPr>
          <p:cNvPr id="10" name="テキスト ボックス 9">
            <a:extLst>
              <a:ext uri="{FF2B5EF4-FFF2-40B4-BE49-F238E27FC236}">
                <a16:creationId xmlns:a16="http://schemas.microsoft.com/office/drawing/2014/main" id="{FF13B29C-D506-954C-3435-184CF91D37E2}"/>
              </a:ext>
            </a:extLst>
          </p:cNvPr>
          <p:cNvSpPr txBox="1"/>
          <p:nvPr/>
        </p:nvSpPr>
        <p:spPr>
          <a:xfrm>
            <a:off x="1884958" y="1708893"/>
            <a:ext cx="7763549" cy="4667111"/>
          </a:xfrm>
          <a:prstGeom prst="rect">
            <a:avLst/>
          </a:prstGeom>
          <a:noFill/>
        </p:spPr>
        <p:txBody>
          <a:bodyPr wrap="square">
            <a:noAutofit/>
          </a:bodyPr>
          <a:lstStyle/>
          <a:p>
            <a:pPr marL="15240"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福島県</a:t>
            </a:r>
            <a:endParaRPr lang="ja-JP" altLang="en-US" sz="900" dirty="0">
              <a:latin typeface="ＭＳ Ｐゴシック" panose="020B0600070205080204" pitchFamily="50" charset="-128"/>
              <a:ea typeface="ＭＳ Ｐゴシック" panose="020B0600070205080204" pitchFamily="50" charset="-128"/>
              <a:cs typeface="A-OTF じゅん Pro 201"/>
            </a:endParaRPr>
          </a:p>
          <a:p>
            <a:pPr marL="15240"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復興庁福島復興局</a:t>
            </a:r>
            <a:endParaRPr lang="ja-JP" altLang="en-US" sz="900" dirty="0">
              <a:latin typeface="ＭＳ Ｐゴシック" panose="020B0600070205080204" pitchFamily="50" charset="-128"/>
              <a:ea typeface="ＭＳ Ｐゴシック" panose="020B0600070205080204" pitchFamily="50" charset="-128"/>
              <a:cs typeface="A-OTF じゅん Pro 201"/>
            </a:endParaRPr>
          </a:p>
          <a:p>
            <a:pPr marL="15240"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福島民報社、福島民友新聞社、朝日新聞福島総局、毎日新聞福島支局、</a:t>
            </a:r>
            <a:endParaRPr lang="ja-JP" altLang="en-US" sz="900" dirty="0">
              <a:latin typeface="ＭＳ Ｐゴシック" panose="020B0600070205080204" pitchFamily="50" charset="-128"/>
              <a:ea typeface="ＭＳ Ｐゴシック" panose="020B0600070205080204" pitchFamily="50" charset="-128"/>
              <a:cs typeface="A-OTF じゅん Pro 201"/>
            </a:endParaRPr>
          </a:p>
          <a:p>
            <a:pPr marL="15240" marR="5080" indent="-635"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読売新聞東京本社福島支局、産経新聞福島支局、河北新報社、日本経済新聞社福島支局、</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L="15240" marR="5080" indent="-635" hangingPunct="0">
              <a:lnSpc>
                <a:spcPts val="1200"/>
              </a:lnSpc>
            </a:pPr>
            <a:r>
              <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rPr>
              <a:t>NHK</a:t>
            </a: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福島放送局、福島テレビ、福島中央テレビ、福島放送、テレビユー福島、</a:t>
            </a:r>
            <a:endParaRPr lang="ja-JP" altLang="en-US" sz="900" dirty="0">
              <a:latin typeface="ＭＳ Ｐゴシック" panose="020B0600070205080204" pitchFamily="50" charset="-128"/>
              <a:ea typeface="ＭＳ Ｐゴシック" panose="020B0600070205080204" pitchFamily="50" charset="-128"/>
              <a:cs typeface="A-OTF じゅん Pro 201"/>
            </a:endParaRPr>
          </a:p>
          <a:p>
            <a:pPr marL="15240" marR="1751330" indent="-3175"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ラジオ福島、ふくしま</a:t>
            </a:r>
            <a:r>
              <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rPr>
              <a:t>FM</a:t>
            </a: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、福島コミュニティ放送</a:t>
            </a:r>
            <a:r>
              <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rPr>
              <a:t>FM</a:t>
            </a: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ポコ</a:t>
            </a:r>
          </a:p>
          <a:p>
            <a:pPr marL="15240" marR="1751330" indent="-3175"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調整中</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L="15240" marR="1751330" indent="-3175" hangingPunct="0">
              <a:lnSpc>
                <a:spcPts val="1200"/>
              </a:lnSpc>
            </a:pPr>
            <a:endParaRPr lang="en-US" altLang="ja-JP" sz="900" dirty="0">
              <a:solidFill>
                <a:srgbClr val="231F20"/>
              </a:solidFill>
              <a:latin typeface="ＭＳ Ｐゴシック" panose="020B0600070205080204" pitchFamily="50" charset="-128"/>
              <a:ea typeface="ＭＳ Ｐゴシック" panose="020B0600070205080204" pitchFamily="50" charset="-128"/>
            </a:endParaRPr>
          </a:p>
          <a:p>
            <a:pPr marL="15240" marR="1751330" indent="-3175" hangingPunct="0">
              <a:lnSpc>
                <a:spcPts val="1200"/>
              </a:lnSpc>
            </a:pPr>
            <a:endParaRPr lang="en-US" altLang="ja-JP" sz="900" dirty="0">
              <a:solidFill>
                <a:srgbClr val="231F20"/>
              </a:solidFill>
              <a:latin typeface="ＭＳ Ｐゴシック" panose="020B0600070205080204" pitchFamily="50" charset="-128"/>
              <a:ea typeface="ＭＳ Ｐゴシック" panose="020B0600070205080204" pitchFamily="50" charset="-128"/>
            </a:endParaRPr>
          </a:p>
          <a:p>
            <a:pPr marL="12700" marR="1560830"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楢葉町商工会、広野町商工会、富岡町商工会、川内村商工会、</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L="12700" marR="1560830"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大熊町商工会、双葉町商工会、浪江町商工会、葛尾村商工会、</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L="12700" marR="1560830"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浪江青年会議所</a:t>
            </a:r>
            <a:endParaRPr lang="ja-JP" altLang="en-US" sz="900" dirty="0">
              <a:latin typeface="ＭＳ Ｐゴシック" panose="020B0600070205080204" pitchFamily="50" charset="-128"/>
              <a:ea typeface="ＭＳ Ｐゴシック" panose="020B0600070205080204" pitchFamily="50" charset="-128"/>
              <a:cs typeface="A-OTF じゅん Pro 201"/>
            </a:endParaRPr>
          </a:p>
          <a:p>
            <a:pPr marL="12700" marR="1043305"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楢葉町、広野町、富岡町、川内村、大熊町、双葉町、浪江町、葛尾村  </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L="12700" marR="1043305"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双葉地方広域市町村圏組合、一般財団法人福島県電源地域振興財団</a:t>
            </a:r>
            <a:endParaRPr lang="ja-JP" altLang="en-US" sz="900" dirty="0">
              <a:latin typeface="ＭＳ Ｐゴシック" panose="020B0600070205080204" pitchFamily="50" charset="-128"/>
              <a:ea typeface="ＭＳ Ｐゴシック" panose="020B0600070205080204" pitchFamily="50" charset="-128"/>
              <a:cs typeface="A-OTF じゅん Pro 201"/>
            </a:endParaRPr>
          </a:p>
          <a:p>
            <a:pPr marL="12700" hangingPunct="0">
              <a:lnSpc>
                <a:spcPts val="1200"/>
              </a:lnSpc>
            </a:pPr>
            <a:r>
              <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rPr>
              <a:t>※</a:t>
            </a: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必要に応じて関係機関・団体を招集する</a:t>
            </a:r>
            <a:endParaRPr lang="ja-JP" altLang="en-US" sz="900" dirty="0">
              <a:latin typeface="ＭＳ Ｐゴシック" panose="020B0600070205080204" pitchFamily="50" charset="-128"/>
              <a:ea typeface="ＭＳ Ｐゴシック" panose="020B0600070205080204" pitchFamily="50" charset="-128"/>
              <a:cs typeface="A-OTF じゅん Pro 201"/>
            </a:endParaRPr>
          </a:p>
          <a:p>
            <a:pPr marL="142875"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農林水産業、商工業、医療、保健福祉、</a:t>
            </a:r>
            <a:r>
              <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rPr>
              <a:t>NPO</a:t>
            </a: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、ボランティア、教育、報道機関、福島県等</a:t>
            </a:r>
            <a:endParaRPr lang="ja-JP" altLang="en-US" sz="900" dirty="0">
              <a:latin typeface="ＭＳ Ｐゴシック" panose="020B0600070205080204" pitchFamily="50" charset="-128"/>
              <a:ea typeface="ＭＳ Ｐゴシック" panose="020B0600070205080204" pitchFamily="50" charset="-128"/>
              <a:cs typeface="A-OTF じゅん Pro 201"/>
            </a:endParaRPr>
          </a:p>
          <a:p>
            <a:pPr marL="15240" marR="1751330" indent="-3175" hangingPunct="0">
              <a:lnSpc>
                <a:spcPts val="1200"/>
              </a:lnSpc>
            </a:pPr>
            <a:endParaRPr lang="en-US" altLang="ja-JP" sz="900" dirty="0">
              <a:latin typeface="ＭＳ Ｐゴシック" panose="020B0600070205080204" pitchFamily="50" charset="-128"/>
              <a:ea typeface="ＭＳ Ｐゴシック" panose="020B0600070205080204" pitchFamily="50" charset="-128"/>
            </a:endParaRPr>
          </a:p>
          <a:p>
            <a:pPr marL="15240" marR="1751330" indent="-3175" hangingPunct="0">
              <a:lnSpc>
                <a:spcPts val="1200"/>
              </a:lnSpc>
            </a:pPr>
            <a:endParaRPr lang="en-US" altLang="ja-JP" sz="900" dirty="0">
              <a:latin typeface="ＭＳ Ｐゴシック" panose="020B0600070205080204" pitchFamily="50" charset="-128"/>
              <a:ea typeface="ＭＳ Ｐゴシック" panose="020B0600070205080204" pitchFamily="50" charset="-128"/>
            </a:endParaRPr>
          </a:p>
          <a:p>
            <a:pPr marL="15240" marR="1751330" indent="-3175" hangingPunct="0">
              <a:lnSpc>
                <a:spcPts val="1200"/>
              </a:lnSpc>
            </a:pPr>
            <a:endParaRPr lang="en-US" altLang="ja-JP" sz="900" dirty="0">
              <a:latin typeface="ＭＳ Ｐゴシック" panose="020B0600070205080204" pitchFamily="50" charset="-128"/>
              <a:ea typeface="ＭＳ Ｐゴシック" panose="020B0600070205080204" pitchFamily="50" charset="-128"/>
            </a:endParaRPr>
          </a:p>
          <a:p>
            <a:pPr marL="15240" marR="1751330" indent="-3175" hangingPunct="0">
              <a:lnSpc>
                <a:spcPts val="1200"/>
              </a:lnSpc>
            </a:pPr>
            <a:endParaRPr lang="en-US" altLang="ja-JP" sz="900" dirty="0">
              <a:latin typeface="ＭＳ Ｐゴシック" panose="020B0600070205080204" pitchFamily="50" charset="-128"/>
              <a:ea typeface="ＭＳ Ｐゴシック" panose="020B0600070205080204" pitchFamily="50" charset="-128"/>
            </a:endParaRPr>
          </a:p>
          <a:p>
            <a:pPr marL="15240" marR="1751330" indent="-3175" hangingPunct="0">
              <a:lnSpc>
                <a:spcPts val="1200"/>
              </a:lnSpc>
            </a:pPr>
            <a:endParaRPr lang="en-US" altLang="ja-JP" sz="900" dirty="0">
              <a:latin typeface="ＭＳ Ｐゴシック" panose="020B0600070205080204" pitchFamily="50" charset="-128"/>
              <a:ea typeface="ＭＳ Ｐゴシック" panose="020B0600070205080204" pitchFamily="50" charset="-128"/>
            </a:endParaRPr>
          </a:p>
          <a:p>
            <a:pPr marL="15240" marR="1751330" indent="-3175" hangingPunct="0">
              <a:lnSpc>
                <a:spcPts val="1200"/>
              </a:lnSpc>
            </a:pPr>
            <a:endParaRPr lang="en-US" altLang="ja-JP" sz="900" dirty="0">
              <a:latin typeface="ＭＳ Ｐゴシック" panose="020B0600070205080204" pitchFamily="50" charset="-128"/>
              <a:ea typeface="ＭＳ Ｐゴシック" panose="020B0600070205080204" pitchFamily="50" charset="-128"/>
            </a:endParaRPr>
          </a:p>
          <a:p>
            <a:pPr marL="15240" marR="1751330" indent="-3175" hangingPunct="0">
              <a:lnSpc>
                <a:spcPts val="1200"/>
              </a:lnSpc>
            </a:pPr>
            <a:endParaRPr lang="en-US" altLang="ja-JP" sz="900" dirty="0">
              <a:latin typeface="ＭＳ Ｐゴシック" panose="020B0600070205080204" pitchFamily="50" charset="-128"/>
              <a:ea typeface="ＭＳ Ｐゴシック" panose="020B0600070205080204" pitchFamily="50" charset="-128"/>
            </a:endParaRPr>
          </a:p>
          <a:p>
            <a:pPr marL="15240" marR="1751330" hangingPunct="0">
              <a:lnSpc>
                <a:spcPts val="1200"/>
              </a:lnSpc>
            </a:pPr>
            <a:r>
              <a:rPr lang="ja-JP" altLang="en-US" sz="900" dirty="0">
                <a:latin typeface="ＭＳ Ｐゴシック" panose="020B0600070205080204" pitchFamily="50" charset="-128"/>
                <a:ea typeface="ＭＳ Ｐゴシック" panose="020B0600070205080204" pitchFamily="50" charset="-128"/>
              </a:rPr>
              <a:t>「ふたばワールド</a:t>
            </a:r>
            <a:r>
              <a:rPr lang="en-US" altLang="ja-JP" sz="900" dirty="0">
                <a:latin typeface="ＭＳ Ｐゴシック" panose="020B0600070205080204" pitchFamily="50" charset="-128"/>
                <a:ea typeface="ＭＳ Ｐゴシック" panose="020B0600070205080204" pitchFamily="50" charset="-128"/>
              </a:rPr>
              <a:t>2026</a:t>
            </a:r>
            <a:r>
              <a:rPr lang="ja-JP" altLang="en-US" sz="900" dirty="0">
                <a:latin typeface="ＭＳ Ｐゴシック" panose="020B0600070205080204" pitchFamily="50" charset="-128"/>
                <a:ea typeface="ＭＳ Ｐゴシック" panose="020B0600070205080204" pitchFamily="50" charset="-128"/>
              </a:rPr>
              <a:t> </a:t>
            </a:r>
            <a:r>
              <a:rPr lang="en-US" altLang="ja-JP" sz="900" dirty="0">
                <a:latin typeface="ＭＳ Ｐゴシック" panose="020B0600070205080204" pitchFamily="50" charset="-128"/>
                <a:ea typeface="ＭＳ Ｐゴシック" panose="020B0600070205080204" pitchFamily="50" charset="-128"/>
              </a:rPr>
              <a:t>in </a:t>
            </a:r>
            <a:r>
              <a:rPr lang="ja-JP" altLang="en-US" sz="900" dirty="0">
                <a:latin typeface="ＭＳ Ｐゴシック" panose="020B0600070205080204" pitchFamily="50" charset="-128"/>
                <a:ea typeface="ＭＳ Ｐゴシック" panose="020B0600070205080204" pitchFamily="50" charset="-128"/>
              </a:rPr>
              <a:t>ならは」</a:t>
            </a:r>
            <a:endParaRPr lang="en-US" altLang="ja-JP" sz="900" dirty="0">
              <a:latin typeface="ＭＳ Ｐゴシック" panose="020B0600070205080204" pitchFamily="50" charset="-128"/>
              <a:ea typeface="ＭＳ Ｐゴシック" panose="020B0600070205080204" pitchFamily="50" charset="-128"/>
            </a:endParaRPr>
          </a:p>
          <a:p>
            <a:pPr marL="15240" marR="1751330" hangingPunct="0">
              <a:lnSpc>
                <a:spcPts val="1200"/>
              </a:lnSpc>
            </a:pPr>
            <a:r>
              <a:rPr lang="ja-JP" altLang="en-US" sz="900" dirty="0">
                <a:latin typeface="ＭＳ Ｐゴシック" panose="020B0600070205080204" pitchFamily="50" charset="-128"/>
                <a:ea typeface="ＭＳ Ｐゴシック" panose="020B0600070205080204" pitchFamily="50" charset="-128"/>
              </a:rPr>
              <a:t>一緒に歩もう・・・ふたばの未来！</a:t>
            </a:r>
            <a:endParaRPr lang="en-US" altLang="ja-JP" sz="900" dirty="0">
              <a:latin typeface="ＭＳ Ｐゴシック" panose="020B0600070205080204" pitchFamily="50" charset="-128"/>
              <a:ea typeface="ＭＳ Ｐゴシック" panose="020B0600070205080204" pitchFamily="50" charset="-128"/>
            </a:endParaRPr>
          </a:p>
          <a:p>
            <a:pPr marL="15240" marR="1751330"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・ステージパフォーマンス（地域の伝統芸能披露等）</a:t>
            </a:r>
            <a:endParaRPr lang="ja-JP" altLang="en-US" sz="900" dirty="0">
              <a:latin typeface="ＭＳ Ｐゴシック" panose="020B0600070205080204" pitchFamily="50" charset="-128"/>
              <a:ea typeface="ＭＳ Ｐゴシック" panose="020B0600070205080204" pitchFamily="50" charset="-128"/>
              <a:cs typeface="A-OTF じゅん Pro 201"/>
            </a:endParaRPr>
          </a:p>
          <a:p>
            <a:pPr marL="15240" marR="1751330"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・ふたば地方なう。（関係機関・団体の取組展示・</a:t>
            </a:r>
            <a:r>
              <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rPr>
              <a:t>PR</a:t>
            </a: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L="15240" marR="1751330"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・まるごとふたば体験工房（来場者無料体験型企画）　　　　　　　　　　　　　</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L="15240" marR="1751330"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・ふたばふるさとマルシェ</a:t>
            </a:r>
            <a:endParaRPr lang="en-US" altLang="ja-JP" sz="900" dirty="0">
              <a:latin typeface="ＭＳ Ｐゴシック" panose="020B0600070205080204" pitchFamily="50" charset="-128"/>
              <a:ea typeface="ＭＳ Ｐゴシック" panose="020B0600070205080204" pitchFamily="50" charset="-128"/>
            </a:endParaRPr>
          </a:p>
          <a:p>
            <a:pPr marL="15240" marR="1751330" hangingPunct="0">
              <a:lnSpc>
                <a:spcPts val="1200"/>
              </a:lnSpc>
            </a:pPr>
            <a:r>
              <a:rPr lang="ja-JP" altLang="en-US" sz="900" dirty="0">
                <a:latin typeface="ＭＳ Ｐゴシック" panose="020B0600070205080204" pitchFamily="50" charset="-128"/>
                <a:ea typeface="ＭＳ Ｐゴシック" panose="020B0600070205080204" pitchFamily="50" charset="-128"/>
              </a:rPr>
              <a:t>　（双葉地方の商工業者等による飲食・物販、地元食材等情報発信特設コーナー）</a:t>
            </a:r>
            <a:endParaRPr lang="en-US" altLang="ja-JP" sz="900" dirty="0">
              <a:latin typeface="ＭＳ Ｐゴシック" panose="020B0600070205080204" pitchFamily="50" charset="-128"/>
              <a:ea typeface="ＭＳ Ｐゴシック" panose="020B0600070205080204" pitchFamily="50" charset="-128"/>
            </a:endParaRPr>
          </a:p>
          <a:p>
            <a:pPr marL="15240" marR="1751330" hangingPunct="0">
              <a:lnSpc>
                <a:spcPts val="1200"/>
              </a:lnSpc>
            </a:pPr>
            <a:r>
              <a:rPr lang="ja-JP" altLang="en-US" sz="900" dirty="0">
                <a:latin typeface="ＭＳ Ｐゴシック" panose="020B0600070205080204" pitchFamily="50" charset="-128"/>
                <a:ea typeface="ＭＳ Ｐゴシック" panose="020B0600070205080204" pitchFamily="50" charset="-128"/>
              </a:rPr>
              <a:t>・ふたばの</a:t>
            </a: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“大鍋“プロジェクト（</a:t>
            </a:r>
            <a:r>
              <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rPr>
              <a:t>1,000</a:t>
            </a: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食無料配布）</a:t>
            </a:r>
            <a:endParaRPr lang="en-US" altLang="ja-JP" sz="9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L="15240" marR="1751330" hangingPunct="0">
              <a:lnSpc>
                <a:spcPts val="1200"/>
              </a:lnSpc>
            </a:pPr>
            <a:r>
              <a:rPr lang="ja-JP" altLang="en-US" sz="900" dirty="0">
                <a:solidFill>
                  <a:srgbClr val="231F20"/>
                </a:solidFill>
                <a:latin typeface="ＭＳ Ｐゴシック" panose="020B0600070205080204" pitchFamily="50" charset="-128"/>
                <a:ea typeface="ＭＳ Ｐゴシック" panose="020B0600070205080204" pitchFamily="50" charset="-128"/>
              </a:rPr>
              <a:t>・福島県政</a:t>
            </a:r>
            <a:r>
              <a:rPr lang="en-US" altLang="ja-JP" sz="900" dirty="0">
                <a:solidFill>
                  <a:srgbClr val="231F20"/>
                </a:solidFill>
                <a:latin typeface="ＭＳ Ｐゴシック" panose="020B0600070205080204" pitchFamily="50" charset="-128"/>
                <a:ea typeface="ＭＳ Ｐゴシック" panose="020B0600070205080204" pitchFamily="50" charset="-128"/>
              </a:rPr>
              <a:t>150</a:t>
            </a:r>
            <a:r>
              <a:rPr lang="ja-JP" altLang="en-US" sz="900" dirty="0">
                <a:solidFill>
                  <a:srgbClr val="231F20"/>
                </a:solidFill>
                <a:latin typeface="ＭＳ Ｐゴシック" panose="020B0600070205080204" pitchFamily="50" charset="-128"/>
                <a:ea typeface="ＭＳ Ｐゴシック" panose="020B0600070205080204" pitchFamily="50" charset="-128"/>
              </a:rPr>
              <a:t>周年記念事業</a:t>
            </a:r>
            <a:endParaRPr lang="en-US" altLang="ja-JP" sz="900" dirty="0">
              <a:solidFill>
                <a:srgbClr val="231F20"/>
              </a:solidFill>
              <a:latin typeface="ＭＳ Ｐゴシック" panose="020B0600070205080204" pitchFamily="50" charset="-128"/>
              <a:ea typeface="ＭＳ Ｐゴシック" panose="020B0600070205080204" pitchFamily="50" charset="-128"/>
            </a:endParaRPr>
          </a:p>
          <a:p>
            <a:pPr marL="15240" marR="1751330" hangingPunct="0">
              <a:lnSpc>
                <a:spcPts val="1200"/>
              </a:lnSpc>
            </a:pPr>
            <a:r>
              <a:rPr lang="ja-JP" altLang="en-US" sz="900" dirty="0">
                <a:latin typeface="ＭＳ Ｐゴシック" panose="020B0600070205080204" pitchFamily="50" charset="-128"/>
                <a:ea typeface="ＭＳ Ｐゴシック" panose="020B0600070205080204" pitchFamily="50" charset="-128"/>
              </a:rPr>
              <a:t>・来場者ツアーバス（県内外発着の無料送迎バス）</a:t>
            </a:r>
            <a:endParaRPr lang="en-US" altLang="ja-JP" sz="900" dirty="0">
              <a:latin typeface="ＭＳ Ｐゴシック" panose="020B0600070205080204" pitchFamily="50" charset="-128"/>
              <a:ea typeface="ＭＳ Ｐゴシック" panose="020B0600070205080204" pitchFamily="50" charset="-128"/>
            </a:endParaRPr>
          </a:p>
          <a:p>
            <a:pPr marL="15240" marR="1751330" hangingPunct="0">
              <a:lnSpc>
                <a:spcPts val="1200"/>
              </a:lnSpc>
            </a:pPr>
            <a:endParaRPr lang="en-US" altLang="ja-JP" sz="900" dirty="0">
              <a:latin typeface="ＭＳ Ｐゴシック" panose="020B0600070205080204" pitchFamily="50" charset="-128"/>
              <a:ea typeface="ＭＳ Ｐゴシック" panose="020B0600070205080204" pitchFamily="50" charset="-128"/>
            </a:endParaRPr>
          </a:p>
        </p:txBody>
      </p:sp>
      <p:sp>
        <p:nvSpPr>
          <p:cNvPr id="2" name="object 2">
            <a:extLst>
              <a:ext uri="{FF2B5EF4-FFF2-40B4-BE49-F238E27FC236}">
                <a16:creationId xmlns:a16="http://schemas.microsoft.com/office/drawing/2014/main" id="{DD6421CC-2D40-CE0A-417E-53439BBDD7A3}"/>
              </a:ext>
            </a:extLst>
          </p:cNvPr>
          <p:cNvSpPr/>
          <p:nvPr/>
        </p:nvSpPr>
        <p:spPr>
          <a:xfrm>
            <a:off x="0" y="7678750"/>
            <a:ext cx="6858000" cy="2311586"/>
          </a:xfrm>
          <a:custGeom>
            <a:avLst/>
            <a:gdLst/>
            <a:ahLst/>
            <a:cxnLst/>
            <a:rect l="l" t="t" r="r" b="b"/>
            <a:pathLst>
              <a:path w="7556500" h="2501265">
                <a:moveTo>
                  <a:pt x="7556373" y="0"/>
                </a:moveTo>
                <a:lnTo>
                  <a:pt x="0" y="0"/>
                </a:lnTo>
                <a:lnTo>
                  <a:pt x="0" y="2501074"/>
                </a:lnTo>
                <a:lnTo>
                  <a:pt x="7556373" y="2501074"/>
                </a:lnTo>
                <a:lnTo>
                  <a:pt x="7556373" y="0"/>
                </a:lnTo>
                <a:close/>
              </a:path>
            </a:pathLst>
          </a:custGeom>
          <a:solidFill>
            <a:srgbClr val="231F20"/>
          </a:solidFill>
        </p:spPr>
        <p:txBody>
          <a:bodyPr wrap="square" lIns="0" tIns="0" rIns="0" bIns="0" rtlCol="0"/>
          <a:lstStyle/>
          <a:p>
            <a:endParaRPr dirty="0">
              <a:latin typeface="Meiryo UI" panose="020B0604030504040204" pitchFamily="50" charset="-128"/>
              <a:ea typeface="Meiryo UI" panose="020B0604030504040204" pitchFamily="50" charset="-128"/>
            </a:endParaRPr>
          </a:p>
        </p:txBody>
      </p:sp>
      <p:sp>
        <p:nvSpPr>
          <p:cNvPr id="3" name="object 28">
            <a:extLst>
              <a:ext uri="{FF2B5EF4-FFF2-40B4-BE49-F238E27FC236}">
                <a16:creationId xmlns:a16="http://schemas.microsoft.com/office/drawing/2014/main" id="{C076BC06-EA54-7CD6-A6FB-9AB9A593BF10}"/>
              </a:ext>
            </a:extLst>
          </p:cNvPr>
          <p:cNvSpPr txBox="1"/>
          <p:nvPr/>
        </p:nvSpPr>
        <p:spPr>
          <a:xfrm>
            <a:off x="260648" y="9096030"/>
            <a:ext cx="2900045" cy="731995"/>
          </a:xfrm>
          <a:prstGeom prst="rect">
            <a:avLst/>
          </a:prstGeom>
        </p:spPr>
        <p:txBody>
          <a:bodyPr vert="horz" wrap="square" lIns="0" tIns="38100" rIns="0" bIns="0" rtlCol="0">
            <a:spAutoFit/>
          </a:bodyPr>
          <a:lstStyle/>
          <a:p>
            <a:pPr algn="ctr">
              <a:lnSpc>
                <a:spcPct val="100000"/>
              </a:lnSpc>
              <a:spcBef>
                <a:spcPts val="300"/>
              </a:spcBef>
            </a:pPr>
            <a:r>
              <a:rPr sz="1000" dirty="0">
                <a:solidFill>
                  <a:schemeClr val="bg1"/>
                </a:solidFill>
                <a:latin typeface="ＭＳ Ｐゴシック" panose="020B0600070205080204" pitchFamily="50" charset="-128"/>
                <a:ea typeface="ＭＳ Ｐゴシック" panose="020B0600070205080204" pitchFamily="50" charset="-128"/>
                <a:cs typeface="SimSun"/>
              </a:rPr>
              <a:t>〒979-1111</a:t>
            </a:r>
          </a:p>
          <a:p>
            <a:pPr marL="12700" marR="5080" indent="-3810" algn="ctr">
              <a:lnSpc>
                <a:spcPct val="116700"/>
              </a:lnSpc>
            </a:pPr>
            <a:r>
              <a:rPr sz="1000" dirty="0">
                <a:solidFill>
                  <a:schemeClr val="bg1"/>
                </a:solidFill>
                <a:latin typeface="ＭＳ Ｐゴシック" panose="020B0600070205080204" pitchFamily="50" charset="-128"/>
                <a:ea typeface="ＭＳ Ｐゴシック" panose="020B0600070205080204" pitchFamily="50" charset="-128"/>
                <a:cs typeface="SimSun"/>
              </a:rPr>
              <a:t>福島県双葉郡富岡町小浜553-1 双葉地方会館 内 TEL 0240-22-3333 ／ FAX 0240-22-4076</a:t>
            </a:r>
          </a:p>
          <a:p>
            <a:pPr algn="ctr">
              <a:lnSpc>
                <a:spcPct val="100000"/>
              </a:lnSpc>
              <a:spcBef>
                <a:spcPts val="200"/>
              </a:spcBef>
            </a:pPr>
            <a:r>
              <a:rPr sz="1000" spc="60" dirty="0">
                <a:solidFill>
                  <a:schemeClr val="bg1"/>
                </a:solidFill>
                <a:latin typeface="ＭＳ Ｐゴシック" panose="020B0600070205080204" pitchFamily="50" charset="-128"/>
                <a:ea typeface="ＭＳ Ｐゴシック" panose="020B0600070205080204" pitchFamily="50" charset="-128"/>
                <a:cs typeface="SimSun"/>
              </a:rPr>
              <a:t>fukko_s@futaba-</a:t>
            </a:r>
            <a:r>
              <a:rPr sz="1000" spc="-10" dirty="0">
                <a:solidFill>
                  <a:schemeClr val="bg1"/>
                </a:solidFill>
                <a:latin typeface="ＭＳ Ｐゴシック" panose="020B0600070205080204" pitchFamily="50" charset="-128"/>
                <a:ea typeface="ＭＳ Ｐゴシック" panose="020B0600070205080204" pitchFamily="50" charset="-128"/>
                <a:cs typeface="SimSun"/>
              </a:rPr>
              <a:t>koiki.jp</a:t>
            </a:r>
            <a:endParaRPr sz="1000" dirty="0">
              <a:solidFill>
                <a:schemeClr val="bg1"/>
              </a:solidFill>
              <a:latin typeface="ＭＳ Ｐゴシック" panose="020B0600070205080204" pitchFamily="50" charset="-128"/>
              <a:ea typeface="ＭＳ Ｐゴシック" panose="020B0600070205080204" pitchFamily="50" charset="-128"/>
              <a:cs typeface="SimSun"/>
            </a:endParaRPr>
          </a:p>
        </p:txBody>
      </p:sp>
      <p:sp>
        <p:nvSpPr>
          <p:cNvPr id="6" name="object 29">
            <a:extLst>
              <a:ext uri="{FF2B5EF4-FFF2-40B4-BE49-F238E27FC236}">
                <a16:creationId xmlns:a16="http://schemas.microsoft.com/office/drawing/2014/main" id="{1E8CCF82-4D22-21FF-D9BE-FE6997202E0D}"/>
              </a:ext>
            </a:extLst>
          </p:cNvPr>
          <p:cNvSpPr txBox="1"/>
          <p:nvPr/>
        </p:nvSpPr>
        <p:spPr>
          <a:xfrm>
            <a:off x="301075" y="8464712"/>
            <a:ext cx="2819190" cy="359713"/>
          </a:xfrm>
          <a:prstGeom prst="rect">
            <a:avLst/>
          </a:prstGeom>
        </p:spPr>
        <p:txBody>
          <a:bodyPr vert="horz" wrap="square" lIns="0" tIns="26034" rIns="0" bIns="0" rtlCol="0">
            <a:spAutoFit/>
          </a:bodyPr>
          <a:lstStyle/>
          <a:p>
            <a:pPr algn="ctr">
              <a:lnSpc>
                <a:spcPct val="100000"/>
              </a:lnSpc>
              <a:spcBef>
                <a:spcPts val="204"/>
              </a:spcBef>
            </a:pPr>
            <a:r>
              <a:rPr sz="800" dirty="0">
                <a:solidFill>
                  <a:srgbClr val="FFFFFF"/>
                </a:solidFill>
                <a:latin typeface="ＭＳ Ｐゴシック" panose="020B0600070205080204" pitchFamily="50" charset="-128"/>
                <a:ea typeface="ＭＳ Ｐゴシック" panose="020B0600070205080204" pitchFamily="50" charset="-128"/>
                <a:cs typeface="A-OTF じゅん Pro 201"/>
              </a:rPr>
              <a:t>（</a:t>
            </a:r>
            <a:r>
              <a:rPr sz="800" spc="-65" dirty="0">
                <a:solidFill>
                  <a:srgbClr val="FFFFFF"/>
                </a:solidFill>
                <a:latin typeface="ＭＳ Ｐゴシック" panose="020B0600070205080204" pitchFamily="50" charset="-128"/>
                <a:ea typeface="ＭＳ Ｐゴシック" panose="020B0600070205080204" pitchFamily="50" charset="-128"/>
                <a:cs typeface="A-OTF じゅん Pro 201"/>
              </a:rPr>
              <a:t>ステージパフォーマンス、まるごとふたば体験工房、ふたば地方なう。</a:t>
            </a:r>
            <a:r>
              <a:rPr sz="800" spc="-50" dirty="0">
                <a:solidFill>
                  <a:srgbClr val="FFFFFF"/>
                </a:solidFill>
                <a:latin typeface="ＭＳ Ｐゴシック" panose="020B0600070205080204" pitchFamily="50" charset="-128"/>
                <a:ea typeface="ＭＳ Ｐゴシック" panose="020B0600070205080204" pitchFamily="50" charset="-128"/>
                <a:cs typeface="A-OTF じゅん Pro 201"/>
              </a:rPr>
              <a:t>）</a:t>
            </a:r>
            <a:endParaRPr sz="800" dirty="0">
              <a:latin typeface="ＭＳ Ｐゴシック" panose="020B0600070205080204" pitchFamily="50" charset="-128"/>
              <a:ea typeface="ＭＳ Ｐゴシック" panose="020B0600070205080204" pitchFamily="50" charset="-128"/>
              <a:cs typeface="A-OTF じゅん Pro 201"/>
            </a:endParaRPr>
          </a:p>
          <a:p>
            <a:pPr marL="3175" algn="ctr">
              <a:lnSpc>
                <a:spcPct val="100000"/>
              </a:lnSpc>
              <a:spcBef>
                <a:spcPts val="160"/>
              </a:spcBef>
            </a:pPr>
            <a:r>
              <a:rPr sz="1200" b="1" spc="-5" dirty="0">
                <a:solidFill>
                  <a:srgbClr val="FFFFFF"/>
                </a:solidFill>
                <a:latin typeface="ＭＳ Ｐゴシック" panose="020B0600070205080204" pitchFamily="50" charset="-128"/>
                <a:ea typeface="ＭＳ Ｐゴシック" panose="020B0600070205080204" pitchFamily="50" charset="-128"/>
                <a:cs typeface="A-OTF 新ゴ Pro R"/>
              </a:rPr>
              <a:t>双葉地方広域市町村圏組合</a:t>
            </a:r>
            <a:endParaRPr sz="1200" b="1" dirty="0">
              <a:latin typeface="ＭＳ Ｐゴシック" panose="020B0600070205080204" pitchFamily="50" charset="-128"/>
              <a:ea typeface="ＭＳ Ｐゴシック" panose="020B0600070205080204" pitchFamily="50" charset="-128"/>
              <a:cs typeface="A-OTF 新ゴ Pro R"/>
            </a:endParaRPr>
          </a:p>
        </p:txBody>
      </p:sp>
      <p:sp>
        <p:nvSpPr>
          <p:cNvPr id="7" name="object 30">
            <a:extLst>
              <a:ext uri="{FF2B5EF4-FFF2-40B4-BE49-F238E27FC236}">
                <a16:creationId xmlns:a16="http://schemas.microsoft.com/office/drawing/2014/main" id="{12814F84-7EDB-EA6F-47FC-8D6C136760EF}"/>
              </a:ext>
            </a:extLst>
          </p:cNvPr>
          <p:cNvSpPr txBox="1"/>
          <p:nvPr/>
        </p:nvSpPr>
        <p:spPr>
          <a:xfrm>
            <a:off x="3717032" y="9117549"/>
            <a:ext cx="2927985" cy="731995"/>
          </a:xfrm>
          <a:prstGeom prst="rect">
            <a:avLst/>
          </a:prstGeom>
        </p:spPr>
        <p:txBody>
          <a:bodyPr vert="horz" wrap="square" lIns="0" tIns="38100" rIns="0" bIns="0" rtlCol="0">
            <a:spAutoFit/>
          </a:bodyPr>
          <a:lstStyle/>
          <a:p>
            <a:pPr algn="ctr">
              <a:lnSpc>
                <a:spcPct val="100000"/>
              </a:lnSpc>
              <a:spcBef>
                <a:spcPts val="300"/>
              </a:spcBef>
            </a:pPr>
            <a:r>
              <a:rPr sz="1000" dirty="0">
                <a:solidFill>
                  <a:schemeClr val="bg1"/>
                </a:solidFill>
                <a:latin typeface="ＭＳ Ｐゴシック" panose="020B0600070205080204" pitchFamily="50" charset="-128"/>
                <a:ea typeface="ＭＳ Ｐゴシック" panose="020B0600070205080204" pitchFamily="50" charset="-128"/>
                <a:cs typeface="SimSun"/>
              </a:rPr>
              <a:t>〒979-1111</a:t>
            </a:r>
          </a:p>
          <a:p>
            <a:pPr marL="12700" marR="5080" algn="ctr">
              <a:lnSpc>
                <a:spcPct val="116700"/>
              </a:lnSpc>
            </a:pPr>
            <a:r>
              <a:rPr sz="1000" dirty="0">
                <a:solidFill>
                  <a:schemeClr val="bg1"/>
                </a:solidFill>
                <a:latin typeface="ＭＳ Ｐゴシック" panose="020B0600070205080204" pitchFamily="50" charset="-128"/>
                <a:ea typeface="ＭＳ Ｐゴシック" panose="020B0600070205080204" pitchFamily="50" charset="-128"/>
                <a:cs typeface="SimSun"/>
              </a:rPr>
              <a:t>福島県双葉郡富岡町小浜553-2 富岡合同庁舎2階 TEL 0240-23-6974 ／ FAX 0240-25-8372</a:t>
            </a:r>
          </a:p>
          <a:p>
            <a:pPr algn="ctr">
              <a:lnSpc>
                <a:spcPct val="100000"/>
              </a:lnSpc>
              <a:spcBef>
                <a:spcPts val="200"/>
              </a:spcBef>
            </a:pPr>
            <a:r>
              <a:rPr sz="1000" spc="-10" dirty="0">
                <a:solidFill>
                  <a:schemeClr val="bg1"/>
                </a:solidFill>
                <a:latin typeface="ＭＳ Ｐゴシック" panose="020B0600070205080204" pitchFamily="50" charset="-128"/>
                <a:ea typeface="ＭＳ Ｐゴシック" panose="020B0600070205080204" pitchFamily="50" charset="-128"/>
                <a:cs typeface="SimSun"/>
              </a:rPr>
              <a:t>futaba_fukkou@pref.fukushima.lg.jp</a:t>
            </a:r>
            <a:endParaRPr sz="1000" dirty="0">
              <a:solidFill>
                <a:schemeClr val="bg1"/>
              </a:solidFill>
              <a:latin typeface="ＭＳ Ｐゴシック" panose="020B0600070205080204" pitchFamily="50" charset="-128"/>
              <a:ea typeface="ＭＳ Ｐゴシック" panose="020B0600070205080204" pitchFamily="50" charset="-128"/>
              <a:cs typeface="SimSun"/>
            </a:endParaRPr>
          </a:p>
        </p:txBody>
      </p:sp>
      <p:sp>
        <p:nvSpPr>
          <p:cNvPr id="9" name="object 31">
            <a:extLst>
              <a:ext uri="{FF2B5EF4-FFF2-40B4-BE49-F238E27FC236}">
                <a16:creationId xmlns:a16="http://schemas.microsoft.com/office/drawing/2014/main" id="{0EDA6BB4-AE73-C630-BEDA-C1D4AF389EED}"/>
              </a:ext>
            </a:extLst>
          </p:cNvPr>
          <p:cNvSpPr txBox="1"/>
          <p:nvPr/>
        </p:nvSpPr>
        <p:spPr>
          <a:xfrm>
            <a:off x="3795454" y="8411242"/>
            <a:ext cx="2771140" cy="534377"/>
          </a:xfrm>
          <a:prstGeom prst="rect">
            <a:avLst/>
          </a:prstGeom>
        </p:spPr>
        <p:txBody>
          <a:bodyPr vert="horz" wrap="square" lIns="0" tIns="28575" rIns="0" bIns="0" rtlCol="0">
            <a:spAutoFit/>
          </a:bodyPr>
          <a:lstStyle/>
          <a:p>
            <a:pPr algn="ctr">
              <a:lnSpc>
                <a:spcPct val="100000"/>
              </a:lnSpc>
              <a:spcBef>
                <a:spcPts val="225"/>
              </a:spcBef>
            </a:pPr>
            <a:r>
              <a:rPr sz="800" spc="-50" dirty="0">
                <a:solidFill>
                  <a:srgbClr val="FFFFFF"/>
                </a:solidFill>
                <a:latin typeface="ＭＳ Ｐゴシック" panose="020B0600070205080204" pitchFamily="50" charset="-128"/>
                <a:ea typeface="ＭＳ Ｐゴシック" panose="020B0600070205080204" pitchFamily="50" charset="-128"/>
                <a:cs typeface="A-OTF じゅん Pro 201"/>
              </a:rPr>
              <a:t>（</a:t>
            </a:r>
            <a:r>
              <a:rPr sz="800" spc="-75" dirty="0">
                <a:solidFill>
                  <a:srgbClr val="FFFFFF"/>
                </a:solidFill>
                <a:latin typeface="ＭＳ Ｐゴシック" panose="020B0600070205080204" pitchFamily="50" charset="-128"/>
                <a:ea typeface="ＭＳ Ｐゴシック" panose="020B0600070205080204" pitchFamily="50" charset="-128"/>
                <a:cs typeface="A-OTF じゅん Pro 201"/>
              </a:rPr>
              <a:t>ふたばの“大鍋”プロジェクト、ふたばふるさとマルシェ</a:t>
            </a:r>
            <a:r>
              <a:rPr sz="800" spc="-50" dirty="0">
                <a:solidFill>
                  <a:srgbClr val="FFFFFF"/>
                </a:solidFill>
                <a:latin typeface="ＭＳ Ｐゴシック" panose="020B0600070205080204" pitchFamily="50" charset="-128"/>
                <a:ea typeface="ＭＳ Ｐゴシック" panose="020B0600070205080204" pitchFamily="50" charset="-128"/>
                <a:cs typeface="A-OTF じゅん Pro 201"/>
              </a:rPr>
              <a:t>）</a:t>
            </a:r>
            <a:endParaRPr sz="800" dirty="0">
              <a:latin typeface="ＭＳ Ｐゴシック" panose="020B0600070205080204" pitchFamily="50" charset="-128"/>
              <a:ea typeface="ＭＳ Ｐゴシック" panose="020B0600070205080204" pitchFamily="50" charset="-128"/>
              <a:cs typeface="A-OTF じゅん Pro 201"/>
            </a:endParaRPr>
          </a:p>
          <a:p>
            <a:pPr marL="57785" marR="48895" algn="ctr">
              <a:lnSpc>
                <a:spcPct val="104200"/>
              </a:lnSpc>
              <a:spcBef>
                <a:spcPts val="130"/>
              </a:spcBef>
            </a:pPr>
            <a:r>
              <a:rPr sz="1200" b="1" spc="-5" dirty="0">
                <a:solidFill>
                  <a:srgbClr val="FFFFFF"/>
                </a:solidFill>
                <a:latin typeface="ＭＳ Ｐゴシック" panose="020B0600070205080204" pitchFamily="50" charset="-128"/>
                <a:ea typeface="ＭＳ Ｐゴシック" panose="020B0600070205080204" pitchFamily="50" charset="-128"/>
                <a:cs typeface="A-OTF 新ゴ Pro R"/>
              </a:rPr>
              <a:t>一般財団法人福島県電源地域振興財団</a:t>
            </a:r>
            <a:r>
              <a:rPr sz="1200" b="1" spc="-10" dirty="0">
                <a:solidFill>
                  <a:srgbClr val="FFFFFF"/>
                </a:solidFill>
                <a:latin typeface="ＭＳ Ｐゴシック" panose="020B0600070205080204" pitchFamily="50" charset="-128"/>
                <a:ea typeface="ＭＳ Ｐゴシック" panose="020B0600070205080204" pitchFamily="50" charset="-128"/>
                <a:cs typeface="A-OTF 新ゴ Pro R"/>
              </a:rPr>
              <a:t>ふたば復興支所</a:t>
            </a:r>
            <a:endParaRPr sz="1200" b="1" dirty="0">
              <a:latin typeface="ＭＳ Ｐゴシック" panose="020B0600070205080204" pitchFamily="50" charset="-128"/>
              <a:ea typeface="ＭＳ Ｐゴシック" panose="020B0600070205080204" pitchFamily="50" charset="-128"/>
              <a:cs typeface="A-OTF 新ゴ Pro R"/>
            </a:endParaRPr>
          </a:p>
        </p:txBody>
      </p:sp>
      <p:sp>
        <p:nvSpPr>
          <p:cNvPr id="15" name="テキスト ボックス 14">
            <a:extLst>
              <a:ext uri="{FF2B5EF4-FFF2-40B4-BE49-F238E27FC236}">
                <a16:creationId xmlns:a16="http://schemas.microsoft.com/office/drawing/2014/main" id="{0646CAF3-95FE-8DD1-B12B-0E9BAFDEB9A8}"/>
              </a:ext>
            </a:extLst>
          </p:cNvPr>
          <p:cNvSpPr txBox="1"/>
          <p:nvPr/>
        </p:nvSpPr>
        <p:spPr>
          <a:xfrm>
            <a:off x="1647195" y="7891100"/>
            <a:ext cx="3331361" cy="446276"/>
          </a:xfrm>
          <a:prstGeom prst="rect">
            <a:avLst/>
          </a:prstGeom>
          <a:noFill/>
        </p:spPr>
        <p:txBody>
          <a:bodyPr wrap="none" rtlCol="0">
            <a:spAutoFit/>
          </a:bodyPr>
          <a:lstStyle/>
          <a:p>
            <a:pPr algn="ctr"/>
            <a:r>
              <a:rPr kumimoji="1" lang="en-US" altLang="ja-JP" sz="900" dirty="0">
                <a:solidFill>
                  <a:schemeClr val="bg1"/>
                </a:solidFill>
                <a:latin typeface="ＭＳ Ｐゴシック" panose="020B0600070205080204" pitchFamily="50" charset="-128"/>
                <a:ea typeface="ＭＳ Ｐゴシック" panose="020B0600070205080204" pitchFamily="50" charset="-128"/>
              </a:rPr>
              <a:t>【</a:t>
            </a:r>
            <a:r>
              <a:rPr kumimoji="1" lang="ja-JP" altLang="en-US" sz="900" dirty="0">
                <a:solidFill>
                  <a:schemeClr val="bg1"/>
                </a:solidFill>
                <a:latin typeface="ＭＳ Ｐゴシック" panose="020B0600070205080204" pitchFamily="50" charset="-128"/>
                <a:ea typeface="ＭＳ Ｐゴシック" panose="020B0600070205080204" pitchFamily="50" charset="-128"/>
              </a:rPr>
              <a:t>開催に関するお問合せ</a:t>
            </a:r>
            <a:r>
              <a:rPr kumimoji="1" lang="en-US" altLang="ja-JP" sz="900" dirty="0">
                <a:solidFill>
                  <a:schemeClr val="bg1"/>
                </a:solidFill>
                <a:latin typeface="ＭＳ Ｐゴシック" panose="020B0600070205080204" pitchFamily="50" charset="-128"/>
                <a:ea typeface="ＭＳ Ｐゴシック" panose="020B0600070205080204" pitchFamily="50" charset="-128"/>
              </a:rPr>
              <a:t>】</a:t>
            </a:r>
          </a:p>
          <a:p>
            <a:pPr algn="ctr"/>
            <a:r>
              <a:rPr kumimoji="1" lang="ja-JP" altLang="en-US" sz="1400" b="1" dirty="0">
                <a:solidFill>
                  <a:schemeClr val="bg1"/>
                </a:solidFill>
                <a:latin typeface="ＭＳ Ｐゴシック" panose="020B0600070205080204" pitchFamily="50" charset="-128"/>
                <a:ea typeface="ＭＳ Ｐゴシック" panose="020B0600070205080204" pitchFamily="50" charset="-128"/>
              </a:rPr>
              <a:t>「ふたばワールド</a:t>
            </a:r>
            <a:r>
              <a:rPr kumimoji="1" lang="en-US" altLang="ja-JP" sz="1400" b="1" dirty="0">
                <a:solidFill>
                  <a:schemeClr val="bg1"/>
                </a:solidFill>
                <a:latin typeface="ＭＳ Ｐゴシック" panose="020B0600070205080204" pitchFamily="50" charset="-128"/>
                <a:ea typeface="ＭＳ Ｐゴシック" panose="020B0600070205080204" pitchFamily="50" charset="-128"/>
              </a:rPr>
              <a:t>2026</a:t>
            </a:r>
            <a:r>
              <a:rPr kumimoji="1" lang="ja-JP" altLang="en-US" sz="1400" b="1" dirty="0">
                <a:solidFill>
                  <a:schemeClr val="bg1"/>
                </a:solidFill>
                <a:latin typeface="ＭＳ Ｐゴシック" panose="020B0600070205080204" pitchFamily="50" charset="-128"/>
                <a:ea typeface="ＭＳ Ｐゴシック" panose="020B0600070205080204" pitchFamily="50" charset="-128"/>
              </a:rPr>
              <a:t>」実行委員会事務局</a:t>
            </a:r>
          </a:p>
        </p:txBody>
      </p:sp>
    </p:spTree>
    <p:extLst>
      <p:ext uri="{BB962C8B-B14F-4D97-AF65-F5344CB8AC3E}">
        <p14:creationId xmlns:p14="http://schemas.microsoft.com/office/powerpoint/2010/main" val="1856352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a:extLst>
              <a:ext uri="{FF2B5EF4-FFF2-40B4-BE49-F238E27FC236}">
                <a16:creationId xmlns:a16="http://schemas.microsoft.com/office/drawing/2014/main" id="{B4C59095-808C-B3C7-FE60-B156A7F9FD45}"/>
              </a:ext>
            </a:extLst>
          </p:cNvPr>
          <p:cNvSpPr/>
          <p:nvPr/>
        </p:nvSpPr>
        <p:spPr>
          <a:xfrm>
            <a:off x="195922" y="543064"/>
            <a:ext cx="1219835" cy="518159"/>
          </a:xfrm>
          <a:custGeom>
            <a:avLst/>
            <a:gdLst/>
            <a:ahLst/>
            <a:cxnLst/>
            <a:rect l="l" t="t" r="r" b="b"/>
            <a:pathLst>
              <a:path w="1219835" h="518159">
                <a:moveTo>
                  <a:pt x="311683" y="0"/>
                </a:moveTo>
                <a:lnTo>
                  <a:pt x="0" y="0"/>
                </a:lnTo>
                <a:lnTo>
                  <a:pt x="0" y="76200"/>
                </a:lnTo>
                <a:lnTo>
                  <a:pt x="0" y="196850"/>
                </a:lnTo>
                <a:lnTo>
                  <a:pt x="0" y="274320"/>
                </a:lnTo>
                <a:lnTo>
                  <a:pt x="0" y="518160"/>
                </a:lnTo>
                <a:lnTo>
                  <a:pt x="88874" y="518160"/>
                </a:lnTo>
                <a:lnTo>
                  <a:pt x="88874" y="274320"/>
                </a:lnTo>
                <a:lnTo>
                  <a:pt x="281254" y="274320"/>
                </a:lnTo>
                <a:lnTo>
                  <a:pt x="281254" y="196850"/>
                </a:lnTo>
                <a:lnTo>
                  <a:pt x="88874" y="196850"/>
                </a:lnTo>
                <a:lnTo>
                  <a:pt x="88874" y="76200"/>
                </a:lnTo>
                <a:lnTo>
                  <a:pt x="311683" y="76200"/>
                </a:lnTo>
                <a:lnTo>
                  <a:pt x="311683" y="0"/>
                </a:lnTo>
                <a:close/>
              </a:path>
              <a:path w="1219835" h="518159">
                <a:moveTo>
                  <a:pt x="731393" y="518160"/>
                </a:moveTo>
                <a:lnTo>
                  <a:pt x="685368" y="395795"/>
                </a:lnTo>
                <a:lnTo>
                  <a:pt x="657225" y="320929"/>
                </a:lnTo>
                <a:lnTo>
                  <a:pt x="575271" y="102984"/>
                </a:lnTo>
                <a:lnTo>
                  <a:pt x="563968" y="72923"/>
                </a:lnTo>
                <a:lnTo>
                  <a:pt x="563968" y="320929"/>
                </a:lnTo>
                <a:lnTo>
                  <a:pt x="425792" y="320929"/>
                </a:lnTo>
                <a:lnTo>
                  <a:pt x="442823" y="266128"/>
                </a:lnTo>
                <a:lnTo>
                  <a:pt x="460324" y="210591"/>
                </a:lnTo>
                <a:lnTo>
                  <a:pt x="473125" y="170942"/>
                </a:lnTo>
                <a:lnTo>
                  <a:pt x="495185" y="102984"/>
                </a:lnTo>
                <a:lnTo>
                  <a:pt x="501396" y="122008"/>
                </a:lnTo>
                <a:lnTo>
                  <a:pt x="516178" y="167513"/>
                </a:lnTo>
                <a:lnTo>
                  <a:pt x="533692" y="222148"/>
                </a:lnTo>
                <a:lnTo>
                  <a:pt x="548144" y="268566"/>
                </a:lnTo>
                <a:lnTo>
                  <a:pt x="563968" y="320929"/>
                </a:lnTo>
                <a:lnTo>
                  <a:pt x="563968" y="72923"/>
                </a:lnTo>
                <a:lnTo>
                  <a:pt x="536587" y="101"/>
                </a:lnTo>
                <a:lnTo>
                  <a:pt x="453783" y="101"/>
                </a:lnTo>
                <a:lnTo>
                  <a:pt x="258368" y="518160"/>
                </a:lnTo>
                <a:lnTo>
                  <a:pt x="354558" y="518160"/>
                </a:lnTo>
                <a:lnTo>
                  <a:pt x="399605" y="395795"/>
                </a:lnTo>
                <a:lnTo>
                  <a:pt x="590143" y="395795"/>
                </a:lnTo>
                <a:lnTo>
                  <a:pt x="635190" y="518160"/>
                </a:lnTo>
                <a:lnTo>
                  <a:pt x="731393" y="518160"/>
                </a:lnTo>
                <a:close/>
              </a:path>
              <a:path w="1219835" h="518159">
                <a:moveTo>
                  <a:pt x="1219504" y="518160"/>
                </a:moveTo>
                <a:lnTo>
                  <a:pt x="1036256" y="243001"/>
                </a:lnTo>
                <a:lnTo>
                  <a:pt x="1198194" y="101"/>
                </a:lnTo>
                <a:lnTo>
                  <a:pt x="1092276" y="101"/>
                </a:lnTo>
                <a:lnTo>
                  <a:pt x="982078" y="171767"/>
                </a:lnTo>
                <a:lnTo>
                  <a:pt x="875550" y="101"/>
                </a:lnTo>
                <a:lnTo>
                  <a:pt x="771448" y="101"/>
                </a:lnTo>
                <a:lnTo>
                  <a:pt x="926693" y="243598"/>
                </a:lnTo>
                <a:lnTo>
                  <a:pt x="740410" y="518160"/>
                </a:lnTo>
                <a:lnTo>
                  <a:pt x="844511" y="518160"/>
                </a:lnTo>
                <a:lnTo>
                  <a:pt x="980871" y="316052"/>
                </a:lnTo>
                <a:lnTo>
                  <a:pt x="1112977" y="518160"/>
                </a:lnTo>
                <a:lnTo>
                  <a:pt x="1219504" y="518160"/>
                </a:lnTo>
                <a:close/>
              </a:path>
            </a:pathLst>
          </a:custGeom>
          <a:solidFill>
            <a:srgbClr val="231F20"/>
          </a:solidFill>
        </p:spPr>
        <p:txBody>
          <a:bodyPr wrap="square" lIns="0" tIns="0" rIns="0" bIns="0" rtlCol="0"/>
          <a:lstStyle/>
          <a:p>
            <a:endParaRPr>
              <a:latin typeface="Meiryo UI" panose="020B0604030504040204" pitchFamily="50" charset="-128"/>
              <a:ea typeface="Meiryo UI" panose="020B0604030504040204" pitchFamily="50" charset="-128"/>
            </a:endParaRPr>
          </a:p>
        </p:txBody>
      </p:sp>
      <p:grpSp>
        <p:nvGrpSpPr>
          <p:cNvPr id="5" name="object 5">
            <a:extLst>
              <a:ext uri="{FF2B5EF4-FFF2-40B4-BE49-F238E27FC236}">
                <a16:creationId xmlns:a16="http://schemas.microsoft.com/office/drawing/2014/main" id="{A9ADAF69-F03D-694E-853D-15D8969D8178}"/>
              </a:ext>
            </a:extLst>
          </p:cNvPr>
          <p:cNvGrpSpPr/>
          <p:nvPr/>
        </p:nvGrpSpPr>
        <p:grpSpPr>
          <a:xfrm>
            <a:off x="197624" y="203022"/>
            <a:ext cx="1217930" cy="254635"/>
            <a:chOff x="197624" y="203022"/>
            <a:chExt cx="1217930" cy="254635"/>
          </a:xfrm>
        </p:grpSpPr>
        <p:sp>
          <p:nvSpPr>
            <p:cNvPr id="6" name="object 6">
              <a:extLst>
                <a:ext uri="{FF2B5EF4-FFF2-40B4-BE49-F238E27FC236}">
                  <a16:creationId xmlns:a16="http://schemas.microsoft.com/office/drawing/2014/main" id="{BCD2D71A-F677-461F-C8FC-9CC12C0980AE}"/>
                </a:ext>
              </a:extLst>
            </p:cNvPr>
            <p:cNvSpPr/>
            <p:nvPr/>
          </p:nvSpPr>
          <p:spPr>
            <a:xfrm>
              <a:off x="197624" y="203022"/>
              <a:ext cx="294005" cy="254635"/>
            </a:xfrm>
            <a:custGeom>
              <a:avLst/>
              <a:gdLst/>
              <a:ahLst/>
              <a:cxnLst/>
              <a:rect l="l" t="t" r="r" b="b"/>
              <a:pathLst>
                <a:path w="294005" h="254634">
                  <a:moveTo>
                    <a:pt x="146710" y="0"/>
                  </a:moveTo>
                  <a:lnTo>
                    <a:pt x="0" y="254114"/>
                  </a:lnTo>
                  <a:lnTo>
                    <a:pt x="293420" y="254114"/>
                  </a:lnTo>
                  <a:lnTo>
                    <a:pt x="146710" y="0"/>
                  </a:lnTo>
                  <a:close/>
                </a:path>
              </a:pathLst>
            </a:custGeom>
            <a:solidFill>
              <a:srgbClr val="6D6E71"/>
            </a:solidFill>
          </p:spPr>
          <p:txBody>
            <a:bodyPr wrap="square" lIns="0" tIns="0" rIns="0" bIns="0" rtlCol="0"/>
            <a:lstStyle/>
            <a:p>
              <a:endParaRPr>
                <a:latin typeface="Meiryo UI" panose="020B0604030504040204" pitchFamily="50" charset="-128"/>
                <a:ea typeface="Meiryo UI" panose="020B0604030504040204" pitchFamily="50" charset="-128"/>
              </a:endParaRPr>
            </a:p>
          </p:txBody>
        </p:sp>
        <p:sp>
          <p:nvSpPr>
            <p:cNvPr id="7" name="object 7">
              <a:extLst>
                <a:ext uri="{FF2B5EF4-FFF2-40B4-BE49-F238E27FC236}">
                  <a16:creationId xmlns:a16="http://schemas.microsoft.com/office/drawing/2014/main" id="{9BC2EF4E-ABF2-35B3-41B3-E3161DB6E98E}"/>
                </a:ext>
              </a:extLst>
            </p:cNvPr>
            <p:cNvSpPr/>
            <p:nvPr/>
          </p:nvSpPr>
          <p:spPr>
            <a:xfrm>
              <a:off x="505752" y="203021"/>
              <a:ext cx="601980" cy="254635"/>
            </a:xfrm>
            <a:custGeom>
              <a:avLst/>
              <a:gdLst/>
              <a:ahLst/>
              <a:cxnLst/>
              <a:rect l="l" t="t" r="r" b="b"/>
              <a:pathLst>
                <a:path w="601980" h="254634">
                  <a:moveTo>
                    <a:pt x="293420" y="254114"/>
                  </a:moveTo>
                  <a:lnTo>
                    <a:pt x="146710" y="0"/>
                  </a:lnTo>
                  <a:lnTo>
                    <a:pt x="0" y="254114"/>
                  </a:lnTo>
                  <a:lnTo>
                    <a:pt x="293420" y="254114"/>
                  </a:lnTo>
                  <a:close/>
                </a:path>
                <a:path w="601980" h="254634">
                  <a:moveTo>
                    <a:pt x="601548" y="254114"/>
                  </a:moveTo>
                  <a:lnTo>
                    <a:pt x="454837" y="0"/>
                  </a:lnTo>
                  <a:lnTo>
                    <a:pt x="308127" y="254114"/>
                  </a:lnTo>
                  <a:lnTo>
                    <a:pt x="601548" y="254114"/>
                  </a:lnTo>
                  <a:close/>
                </a:path>
              </a:pathLst>
            </a:custGeom>
            <a:solidFill>
              <a:srgbClr val="A7A9AC"/>
            </a:solidFill>
          </p:spPr>
          <p:txBody>
            <a:bodyPr wrap="square" lIns="0" tIns="0" rIns="0" bIns="0" rtlCol="0"/>
            <a:lstStyle/>
            <a:p>
              <a:endParaRPr>
                <a:latin typeface="Meiryo UI" panose="020B0604030504040204" pitchFamily="50" charset="-128"/>
                <a:ea typeface="Meiryo UI" panose="020B0604030504040204" pitchFamily="50" charset="-128"/>
              </a:endParaRPr>
            </a:p>
          </p:txBody>
        </p:sp>
        <p:sp>
          <p:nvSpPr>
            <p:cNvPr id="8" name="object 8">
              <a:extLst>
                <a:ext uri="{FF2B5EF4-FFF2-40B4-BE49-F238E27FC236}">
                  <a16:creationId xmlns:a16="http://schemas.microsoft.com/office/drawing/2014/main" id="{21860289-6D3A-2B2C-A619-59221564C1F5}"/>
                </a:ext>
              </a:extLst>
            </p:cNvPr>
            <p:cNvSpPr/>
            <p:nvPr/>
          </p:nvSpPr>
          <p:spPr>
            <a:xfrm>
              <a:off x="1122006" y="203022"/>
              <a:ext cx="294005" cy="254635"/>
            </a:xfrm>
            <a:custGeom>
              <a:avLst/>
              <a:gdLst/>
              <a:ahLst/>
              <a:cxnLst/>
              <a:rect l="l" t="t" r="r" b="b"/>
              <a:pathLst>
                <a:path w="294005" h="254634">
                  <a:moveTo>
                    <a:pt x="146710" y="0"/>
                  </a:moveTo>
                  <a:lnTo>
                    <a:pt x="0" y="254114"/>
                  </a:lnTo>
                  <a:lnTo>
                    <a:pt x="293420" y="254114"/>
                  </a:lnTo>
                  <a:lnTo>
                    <a:pt x="146710" y="0"/>
                  </a:lnTo>
                  <a:close/>
                </a:path>
              </a:pathLst>
            </a:custGeom>
            <a:solidFill>
              <a:srgbClr val="6D6E71"/>
            </a:solidFill>
          </p:spPr>
          <p:txBody>
            <a:bodyPr wrap="square" lIns="0" tIns="0" rIns="0" bIns="0" rtlCol="0"/>
            <a:lstStyle/>
            <a:p>
              <a:endParaRPr>
                <a:latin typeface="Meiryo UI" panose="020B0604030504040204" pitchFamily="50" charset="-128"/>
                <a:ea typeface="Meiryo UI" panose="020B0604030504040204" pitchFamily="50" charset="-128"/>
              </a:endParaRPr>
            </a:p>
          </p:txBody>
        </p:sp>
      </p:grpSp>
      <p:sp>
        <p:nvSpPr>
          <p:cNvPr id="14" name="object 3">
            <a:extLst>
              <a:ext uri="{FF2B5EF4-FFF2-40B4-BE49-F238E27FC236}">
                <a16:creationId xmlns:a16="http://schemas.microsoft.com/office/drawing/2014/main" id="{860FB483-1EB2-AC56-47AD-D0A85983AC58}"/>
              </a:ext>
            </a:extLst>
          </p:cNvPr>
          <p:cNvSpPr txBox="1"/>
          <p:nvPr/>
        </p:nvSpPr>
        <p:spPr>
          <a:xfrm>
            <a:off x="3820052" y="117032"/>
            <a:ext cx="2914650" cy="932307"/>
          </a:xfrm>
          <a:prstGeom prst="rect">
            <a:avLst/>
          </a:prstGeom>
          <a:ln w="12700">
            <a:solidFill>
              <a:srgbClr val="231F20"/>
            </a:solidFill>
          </a:ln>
        </p:spPr>
        <p:txBody>
          <a:bodyPr vert="horz" wrap="square" lIns="0" tIns="38100" rIns="0" bIns="0" rtlCol="0">
            <a:spAutoFit/>
          </a:bodyPr>
          <a:lstStyle/>
          <a:p>
            <a:pPr marL="158750" marR="304800" indent="-63500">
              <a:lnSpc>
                <a:spcPct val="108300"/>
              </a:lnSpc>
              <a:spcBef>
                <a:spcPts val="300"/>
              </a:spcBef>
            </a:pPr>
            <a:r>
              <a:rPr sz="1200" dirty="0">
                <a:solidFill>
                  <a:srgbClr val="231F20"/>
                </a:solidFill>
                <a:latin typeface="Meiryo UI" panose="020B0604030504040204" pitchFamily="50" charset="-128"/>
                <a:ea typeface="Meiryo UI" panose="020B0604030504040204" pitchFamily="50" charset="-128"/>
                <a:cs typeface="A-OTF じゅん Pro 201"/>
              </a:rPr>
              <a:t>「ふたばワールド2026 in</a:t>
            </a:r>
            <a:r>
              <a:rPr sz="1200" spc="-70" dirty="0">
                <a:solidFill>
                  <a:srgbClr val="231F20"/>
                </a:solidFill>
                <a:latin typeface="Meiryo UI" panose="020B0604030504040204" pitchFamily="50" charset="-128"/>
                <a:ea typeface="Meiryo UI" panose="020B0604030504040204" pitchFamily="50" charset="-128"/>
                <a:cs typeface="A-OTF じゅん Pro 201"/>
              </a:rPr>
              <a:t> </a:t>
            </a:r>
            <a:r>
              <a:rPr sz="1200" spc="-70" dirty="0" err="1">
                <a:solidFill>
                  <a:srgbClr val="231F20"/>
                </a:solidFill>
                <a:latin typeface="Meiryo UI" panose="020B0604030504040204" pitchFamily="50" charset="-128"/>
                <a:ea typeface="Meiryo UI" panose="020B0604030504040204" pitchFamily="50" charset="-128"/>
                <a:cs typeface="A-OTF じゅん Pro 201"/>
              </a:rPr>
              <a:t>ならは</a:t>
            </a:r>
            <a:r>
              <a:rPr sz="1200" spc="-70" dirty="0">
                <a:solidFill>
                  <a:srgbClr val="231F20"/>
                </a:solidFill>
                <a:latin typeface="Meiryo UI" panose="020B0604030504040204" pitchFamily="50" charset="-128"/>
                <a:ea typeface="Meiryo UI" panose="020B0604030504040204" pitchFamily="50" charset="-128"/>
                <a:cs typeface="A-OTF じゅん Pro 201"/>
              </a:rPr>
              <a:t>」</a:t>
            </a:r>
            <a:endParaRPr lang="en-US" sz="1200" spc="-70" dirty="0">
              <a:solidFill>
                <a:srgbClr val="231F20"/>
              </a:solidFill>
              <a:latin typeface="Meiryo UI" panose="020B0604030504040204" pitchFamily="50" charset="-128"/>
              <a:ea typeface="Meiryo UI" panose="020B0604030504040204" pitchFamily="50" charset="-128"/>
              <a:cs typeface="A-OTF じゅん Pro 201"/>
            </a:endParaRPr>
          </a:p>
          <a:p>
            <a:pPr marL="158750" marR="304800" indent="-63500">
              <a:lnSpc>
                <a:spcPct val="108300"/>
              </a:lnSpc>
              <a:spcBef>
                <a:spcPts val="300"/>
              </a:spcBef>
            </a:pPr>
            <a:r>
              <a:rPr sz="1200" spc="-70" dirty="0" err="1">
                <a:solidFill>
                  <a:srgbClr val="231F20"/>
                </a:solidFill>
                <a:latin typeface="Meiryo UI" panose="020B0604030504040204" pitchFamily="50" charset="-128"/>
                <a:ea typeface="Meiryo UI" panose="020B0604030504040204" pitchFamily="50" charset="-128"/>
                <a:cs typeface="A-OTF じゅん Pro 201"/>
              </a:rPr>
              <a:t>委託業者</a:t>
            </a:r>
            <a:r>
              <a:rPr lang="ja-JP" altLang="en-US" sz="1200" spc="-70" dirty="0">
                <a:solidFill>
                  <a:srgbClr val="231F20"/>
                </a:solidFill>
                <a:latin typeface="Meiryo UI" panose="020B0604030504040204" pitchFamily="50" charset="-128"/>
                <a:ea typeface="Meiryo UI" panose="020B0604030504040204" pitchFamily="50" charset="-128"/>
                <a:cs typeface="A-OTF じゅん Pro 201"/>
              </a:rPr>
              <a:t>：</a:t>
            </a:r>
            <a:r>
              <a:rPr lang="ja-JP" altLang="en-US" sz="1200" spc="-55" dirty="0">
                <a:solidFill>
                  <a:srgbClr val="231F20"/>
                </a:solidFill>
                <a:latin typeface="Meiryo UI" panose="020B0604030504040204" pitchFamily="50" charset="-128"/>
                <a:ea typeface="Meiryo UI" panose="020B0604030504040204" pitchFamily="50" charset="-128"/>
                <a:cs typeface="A-OTF じゅん Pro 201"/>
              </a:rPr>
              <a:t>株式会社ライト・エージェンシー</a:t>
            </a:r>
            <a:endParaRPr lang="ja-JP" altLang="en-US" sz="1200" dirty="0">
              <a:latin typeface="Meiryo UI" panose="020B0604030504040204" pitchFamily="50" charset="-128"/>
              <a:ea typeface="Meiryo UI" panose="020B0604030504040204" pitchFamily="50" charset="-128"/>
              <a:cs typeface="A-OTF じゅん Pro 201"/>
            </a:endParaRPr>
          </a:p>
          <a:p>
            <a:pPr marL="95250">
              <a:lnSpc>
                <a:spcPct val="100000"/>
              </a:lnSpc>
              <a:spcBef>
                <a:spcPts val="100"/>
              </a:spcBef>
            </a:pPr>
            <a:r>
              <a:rPr lang="ja-JP" altLang="en-US" sz="1200" dirty="0">
                <a:solidFill>
                  <a:srgbClr val="231F20"/>
                </a:solidFill>
                <a:latin typeface="Meiryo UI" panose="020B0604030504040204" pitchFamily="50" charset="-128"/>
                <a:ea typeface="Meiryo UI" panose="020B0604030504040204" pitchFamily="50" charset="-128"/>
                <a:cs typeface="A-OTF じゅん Pro 201"/>
              </a:rPr>
              <a:t>（</a:t>
            </a:r>
            <a:r>
              <a:rPr lang="ja-JP" altLang="en-US" sz="1200" spc="-55" dirty="0">
                <a:solidFill>
                  <a:srgbClr val="231F20"/>
                </a:solidFill>
                <a:latin typeface="Meiryo UI" panose="020B0604030504040204" pitchFamily="50" charset="-128"/>
                <a:ea typeface="Meiryo UI" panose="020B0604030504040204" pitchFamily="50" charset="-128"/>
                <a:cs typeface="A-OTF じゅん Pro 201"/>
              </a:rPr>
              <a:t>事務局：エクシードコネクト郡山支社</a:t>
            </a:r>
            <a:r>
              <a:rPr lang="ja-JP" altLang="en-US" sz="1200" spc="-155" dirty="0">
                <a:solidFill>
                  <a:srgbClr val="231F20"/>
                </a:solidFill>
                <a:latin typeface="Meiryo UI" panose="020B0604030504040204" pitchFamily="50" charset="-128"/>
                <a:ea typeface="Meiryo UI" panose="020B0604030504040204" pitchFamily="50" charset="-128"/>
                <a:cs typeface="A-OTF じゅん Pro 201"/>
              </a:rPr>
              <a:t>）</a:t>
            </a:r>
            <a:r>
              <a:rPr lang="ja-JP" altLang="en-US" sz="1200" spc="-50" dirty="0">
                <a:solidFill>
                  <a:srgbClr val="231F20"/>
                </a:solidFill>
                <a:latin typeface="Meiryo UI" panose="020B0604030504040204" pitchFamily="50" charset="-128"/>
                <a:ea typeface="Meiryo UI" panose="020B0604030504040204" pitchFamily="50" charset="-128"/>
                <a:cs typeface="A-OTF じゅん Pro 201"/>
              </a:rPr>
              <a:t>行</a:t>
            </a:r>
            <a:endParaRPr lang="ja-JP" altLang="en-US" sz="1200" dirty="0">
              <a:latin typeface="Meiryo UI" panose="020B0604030504040204" pitchFamily="50" charset="-128"/>
              <a:ea typeface="Meiryo UI" panose="020B0604030504040204" pitchFamily="50" charset="-128"/>
              <a:cs typeface="A-OTF じゅん Pro 201"/>
            </a:endParaRPr>
          </a:p>
          <a:p>
            <a:pPr marL="159385">
              <a:lnSpc>
                <a:spcPct val="100000"/>
              </a:lnSpc>
              <a:spcBef>
                <a:spcPts val="95"/>
              </a:spcBef>
            </a:pPr>
            <a:r>
              <a:rPr lang="en-US" altLang="ja-JP" sz="1600" b="1" spc="70" dirty="0">
                <a:solidFill>
                  <a:srgbClr val="231F20"/>
                </a:solidFill>
                <a:latin typeface="Meiryo UI" panose="020B0604030504040204" pitchFamily="50" charset="-128"/>
                <a:ea typeface="Meiryo UI" panose="020B0604030504040204" pitchFamily="50" charset="-128"/>
                <a:cs typeface="A-OTF 新ゴ Pro R"/>
              </a:rPr>
              <a:t>FAX</a:t>
            </a:r>
            <a:r>
              <a:rPr lang="ja-JP" altLang="en-US" sz="1600" b="1" spc="215" dirty="0">
                <a:solidFill>
                  <a:srgbClr val="231F20"/>
                </a:solidFill>
                <a:latin typeface="Meiryo UI" panose="020B0604030504040204" pitchFamily="50" charset="-128"/>
                <a:ea typeface="Meiryo UI" panose="020B0604030504040204" pitchFamily="50" charset="-128"/>
                <a:cs typeface="A-OTF 新ゴ Pro R"/>
              </a:rPr>
              <a:t> </a:t>
            </a:r>
            <a:r>
              <a:rPr lang="en-US" altLang="ja-JP" sz="1600" b="1" spc="85" dirty="0">
                <a:solidFill>
                  <a:srgbClr val="231F20"/>
                </a:solidFill>
                <a:latin typeface="Meiryo UI" panose="020B0604030504040204" pitchFamily="50" charset="-128"/>
                <a:ea typeface="Meiryo UI" panose="020B0604030504040204" pitchFamily="50" charset="-128"/>
                <a:cs typeface="A-OTF 新ゴ Pro R"/>
              </a:rPr>
              <a:t>024</a:t>
            </a:r>
            <a:r>
              <a:rPr lang="en-US" altLang="ja-JP" sz="2400" b="1" spc="127" baseline="6172" dirty="0">
                <a:solidFill>
                  <a:srgbClr val="231F20"/>
                </a:solidFill>
                <a:latin typeface="Meiryo UI" panose="020B0604030504040204" pitchFamily="50" charset="-128"/>
                <a:ea typeface="Meiryo UI" panose="020B0604030504040204" pitchFamily="50" charset="-128"/>
                <a:cs typeface="A-OTF 新ゴ Pro R"/>
              </a:rPr>
              <a:t>-</a:t>
            </a:r>
            <a:r>
              <a:rPr lang="en-US" altLang="ja-JP" sz="1600" b="1" spc="85" dirty="0">
                <a:solidFill>
                  <a:srgbClr val="231F20"/>
                </a:solidFill>
                <a:latin typeface="Meiryo UI" panose="020B0604030504040204" pitchFamily="50" charset="-128"/>
                <a:ea typeface="Meiryo UI" panose="020B0604030504040204" pitchFamily="50" charset="-128"/>
                <a:cs typeface="A-OTF 新ゴ Pro R"/>
              </a:rPr>
              <a:t>991</a:t>
            </a:r>
            <a:r>
              <a:rPr lang="en-US" altLang="ja-JP" sz="2400" b="1" spc="127" baseline="6172" dirty="0">
                <a:solidFill>
                  <a:srgbClr val="231F20"/>
                </a:solidFill>
                <a:latin typeface="Meiryo UI" panose="020B0604030504040204" pitchFamily="50" charset="-128"/>
                <a:ea typeface="Meiryo UI" panose="020B0604030504040204" pitchFamily="50" charset="-128"/>
                <a:cs typeface="A-OTF 新ゴ Pro R"/>
              </a:rPr>
              <a:t>-</a:t>
            </a:r>
            <a:r>
              <a:rPr lang="en-US" altLang="ja-JP" sz="1600" b="1" spc="-20" dirty="0">
                <a:solidFill>
                  <a:srgbClr val="231F20"/>
                </a:solidFill>
                <a:latin typeface="Meiryo UI" panose="020B0604030504040204" pitchFamily="50" charset="-128"/>
                <a:ea typeface="Meiryo UI" panose="020B0604030504040204" pitchFamily="50" charset="-128"/>
                <a:cs typeface="A-OTF 新ゴ Pro R"/>
              </a:rPr>
              <a:t>4741</a:t>
            </a:r>
            <a:endParaRPr lang="ja-JP" altLang="en-US" sz="1600" b="1" dirty="0">
              <a:latin typeface="Meiryo UI" panose="020B0604030504040204" pitchFamily="50" charset="-128"/>
              <a:ea typeface="Meiryo UI" panose="020B0604030504040204" pitchFamily="50" charset="-128"/>
              <a:cs typeface="A-OTF 新ゴ Pro R"/>
            </a:endParaRPr>
          </a:p>
        </p:txBody>
      </p:sp>
      <p:sp>
        <p:nvSpPr>
          <p:cNvPr id="15" name="正方形/長方形 14">
            <a:extLst>
              <a:ext uri="{FF2B5EF4-FFF2-40B4-BE49-F238E27FC236}">
                <a16:creationId xmlns:a16="http://schemas.microsoft.com/office/drawing/2014/main" id="{DD81D811-21D6-D160-B471-81C2C01155F3}"/>
              </a:ext>
            </a:extLst>
          </p:cNvPr>
          <p:cNvSpPr/>
          <p:nvPr/>
        </p:nvSpPr>
        <p:spPr>
          <a:xfrm>
            <a:off x="0" y="1136576"/>
            <a:ext cx="6858000" cy="432000"/>
          </a:xfrm>
          <a:prstGeom prst="rect">
            <a:avLst/>
          </a:prstGeom>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sz="1600" b="1" dirty="0">
                <a:latin typeface="ＭＳ Ｐゴシック" panose="020B0600070205080204" pitchFamily="50" charset="-128"/>
                <a:ea typeface="ＭＳ Ｐゴシック" panose="020B0600070205080204" pitchFamily="50" charset="-128"/>
              </a:rPr>
              <a:t>「ふたばワールド</a:t>
            </a:r>
            <a:r>
              <a:rPr kumimoji="1" lang="en-US" altLang="ja-JP" sz="1600" b="1" dirty="0">
                <a:latin typeface="ＭＳ Ｐゴシック" panose="020B0600070205080204" pitchFamily="50" charset="-128"/>
                <a:ea typeface="ＭＳ Ｐゴシック" panose="020B0600070205080204" pitchFamily="50" charset="-128"/>
              </a:rPr>
              <a:t>2026</a:t>
            </a:r>
            <a:r>
              <a:rPr kumimoji="1" lang="ja-JP" altLang="en-US" sz="1600" b="1" dirty="0">
                <a:latin typeface="ＭＳ Ｐゴシック" panose="020B0600070205080204" pitchFamily="50" charset="-128"/>
                <a:ea typeface="ＭＳ Ｐゴシック" panose="020B0600070205080204" pitchFamily="50" charset="-128"/>
              </a:rPr>
              <a:t> </a:t>
            </a:r>
            <a:r>
              <a:rPr kumimoji="1" lang="en-US" altLang="ja-JP" sz="1600" b="1" dirty="0">
                <a:latin typeface="ＭＳ Ｐゴシック" panose="020B0600070205080204" pitchFamily="50" charset="-128"/>
                <a:ea typeface="ＭＳ Ｐゴシック" panose="020B0600070205080204" pitchFamily="50" charset="-128"/>
              </a:rPr>
              <a:t>in</a:t>
            </a:r>
            <a:r>
              <a:rPr kumimoji="1" lang="ja-JP" altLang="en-US" sz="1600" b="1" dirty="0">
                <a:latin typeface="ＭＳ Ｐゴシック" panose="020B0600070205080204" pitchFamily="50" charset="-128"/>
                <a:ea typeface="ＭＳ Ｐゴシック" panose="020B0600070205080204" pitchFamily="50" charset="-128"/>
              </a:rPr>
              <a:t> ならは」出演・出展（店）参加希望申込書</a:t>
            </a:r>
          </a:p>
        </p:txBody>
      </p:sp>
      <p:sp>
        <p:nvSpPr>
          <p:cNvPr id="17" name="テキスト ボックス 16">
            <a:extLst>
              <a:ext uri="{FF2B5EF4-FFF2-40B4-BE49-F238E27FC236}">
                <a16:creationId xmlns:a16="http://schemas.microsoft.com/office/drawing/2014/main" id="{931D86F6-C682-4AAC-04DA-0D1E0F3122C0}"/>
              </a:ext>
            </a:extLst>
          </p:cNvPr>
          <p:cNvSpPr txBox="1"/>
          <p:nvPr/>
        </p:nvSpPr>
        <p:spPr>
          <a:xfrm>
            <a:off x="0" y="1591271"/>
            <a:ext cx="5013176" cy="938719"/>
          </a:xfrm>
          <a:prstGeom prst="rect">
            <a:avLst/>
          </a:prstGeom>
          <a:noFill/>
        </p:spPr>
        <p:txBody>
          <a:bodyPr wrap="square">
            <a:spAutoFit/>
          </a:bodyPr>
          <a:lstStyle/>
          <a:p>
            <a:pPr marR="304800"/>
            <a:r>
              <a:rPr lang="ja-JP" altLang="en-US" sz="1100" spc="-55" dirty="0">
                <a:solidFill>
                  <a:srgbClr val="231F20"/>
                </a:solidFill>
                <a:latin typeface="ＭＳ Ｐゴシック" panose="020B0600070205080204" pitchFamily="50" charset="-128"/>
                <a:ea typeface="ＭＳ Ｐゴシック" panose="020B0600070205080204" pitchFamily="50" charset="-128"/>
                <a:cs typeface="A-OTF じゅん Pro 201"/>
              </a:rPr>
              <a:t>委託業者</a:t>
            </a:r>
            <a:endParaRPr lang="en-US" altLang="ja-JP" sz="1100" spc="-55"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R="304800"/>
            <a:r>
              <a:rPr lang="ja-JP" altLang="en-US" sz="1100" spc="-55" dirty="0">
                <a:solidFill>
                  <a:srgbClr val="231F20"/>
                </a:solidFill>
                <a:latin typeface="ＭＳ Ｐゴシック" panose="020B0600070205080204" pitchFamily="50" charset="-128"/>
                <a:ea typeface="ＭＳ Ｐゴシック" panose="020B0600070205080204" pitchFamily="50" charset="-128"/>
                <a:cs typeface="A-OTF じゅん Pro 201"/>
              </a:rPr>
              <a:t>株式会社ライト・エージェンシー</a:t>
            </a:r>
            <a:r>
              <a:rPr lang="ja-JP" altLang="en-US" sz="1100" dirty="0">
                <a:solidFill>
                  <a:srgbClr val="231F20"/>
                </a:solidFill>
                <a:latin typeface="ＭＳ Ｐゴシック" panose="020B0600070205080204" pitchFamily="50" charset="-128"/>
                <a:ea typeface="ＭＳ Ｐゴシック" panose="020B0600070205080204" pitchFamily="50" charset="-128"/>
                <a:cs typeface="A-OTF じゅん Pro 201"/>
              </a:rPr>
              <a:t>（</a:t>
            </a:r>
            <a:r>
              <a:rPr lang="ja-JP" altLang="en-US" sz="1100" spc="-55" dirty="0">
                <a:solidFill>
                  <a:srgbClr val="231F20"/>
                </a:solidFill>
                <a:latin typeface="ＭＳ Ｐゴシック" panose="020B0600070205080204" pitchFamily="50" charset="-128"/>
                <a:ea typeface="ＭＳ Ｐゴシック" panose="020B0600070205080204" pitchFamily="50" charset="-128"/>
                <a:cs typeface="A-OTF じゅん Pro 201"/>
              </a:rPr>
              <a:t>事務局：エクシードコネクト郡山支社）宛</a:t>
            </a:r>
            <a:endParaRPr lang="en-US" altLang="ja-JP" sz="1100" spc="-55"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R="304800"/>
            <a:endParaRPr lang="en-US" altLang="ja-JP" sz="1100" spc="-55"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R="304800"/>
            <a:r>
              <a:rPr lang="ja-JP" altLang="en-US" sz="1100" spc="-55" dirty="0">
                <a:solidFill>
                  <a:srgbClr val="231F20"/>
                </a:solidFill>
                <a:latin typeface="ＭＳ Ｐゴシック" panose="020B0600070205080204" pitchFamily="50" charset="-128"/>
                <a:ea typeface="ＭＳ Ｐゴシック" panose="020B0600070205080204" pitchFamily="50" charset="-128"/>
                <a:cs typeface="A-OTF じゅん Pro 201"/>
              </a:rPr>
              <a:t>　当団体は、募集要項記載の内容に同意を承諾した上で、</a:t>
            </a:r>
            <a:endParaRPr lang="en-US" altLang="ja-JP" sz="1100" spc="-55"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R="304800"/>
            <a:r>
              <a:rPr lang="ja-JP" altLang="en-US" sz="1100" spc="-55" dirty="0">
                <a:solidFill>
                  <a:srgbClr val="231F20"/>
                </a:solidFill>
                <a:latin typeface="ＭＳ Ｐゴシック" panose="020B0600070205080204" pitchFamily="50" charset="-128"/>
                <a:ea typeface="ＭＳ Ｐゴシック" panose="020B0600070205080204" pitchFamily="50" charset="-128"/>
                <a:cs typeface="A-OTF じゅん Pro 201"/>
              </a:rPr>
              <a:t>　以下のとおり出演・出展（店）を申し込みます。</a:t>
            </a:r>
            <a:endParaRPr lang="ja-JP" altLang="en-US" sz="1100" dirty="0">
              <a:latin typeface="ＭＳ Ｐゴシック" panose="020B0600070205080204" pitchFamily="50" charset="-128"/>
              <a:ea typeface="ＭＳ Ｐゴシック" panose="020B0600070205080204" pitchFamily="50" charset="-128"/>
              <a:cs typeface="A-OTF じゅん Pro 201"/>
            </a:endParaRPr>
          </a:p>
        </p:txBody>
      </p:sp>
      <p:graphicFrame>
        <p:nvGraphicFramePr>
          <p:cNvPr id="18" name="表 17">
            <a:extLst>
              <a:ext uri="{FF2B5EF4-FFF2-40B4-BE49-F238E27FC236}">
                <a16:creationId xmlns:a16="http://schemas.microsoft.com/office/drawing/2014/main" id="{6999129C-4241-7703-CFCF-598BD1F380D8}"/>
              </a:ext>
            </a:extLst>
          </p:cNvPr>
          <p:cNvGraphicFramePr>
            <a:graphicFrameLocks noGrp="1"/>
          </p:cNvGraphicFramePr>
          <p:nvPr>
            <p:extLst>
              <p:ext uri="{D42A27DB-BD31-4B8C-83A1-F6EECF244321}">
                <p14:modId xmlns:p14="http://schemas.microsoft.com/office/powerpoint/2010/main" val="745570275"/>
              </p:ext>
            </p:extLst>
          </p:nvPr>
        </p:nvGraphicFramePr>
        <p:xfrm>
          <a:off x="4437112" y="1758591"/>
          <a:ext cx="2304256" cy="488904"/>
        </p:xfrm>
        <a:graphic>
          <a:graphicData uri="http://schemas.openxmlformats.org/drawingml/2006/table">
            <a:tbl>
              <a:tblPr firstCol="1">
                <a:tableStyleId>{5C22544A-7EE6-4342-B048-85BDC9FD1C3A}</a:tableStyleId>
              </a:tblPr>
              <a:tblGrid>
                <a:gridCol w="896100">
                  <a:extLst>
                    <a:ext uri="{9D8B030D-6E8A-4147-A177-3AD203B41FA5}">
                      <a16:colId xmlns:a16="http://schemas.microsoft.com/office/drawing/2014/main" val="2641196162"/>
                    </a:ext>
                  </a:extLst>
                </a:gridCol>
                <a:gridCol w="1408156">
                  <a:extLst>
                    <a:ext uri="{9D8B030D-6E8A-4147-A177-3AD203B41FA5}">
                      <a16:colId xmlns:a16="http://schemas.microsoft.com/office/drawing/2014/main" val="65054730"/>
                    </a:ext>
                  </a:extLst>
                </a:gridCol>
              </a:tblGrid>
              <a:tr h="488904">
                <a:tc>
                  <a:txBody>
                    <a:bodyPr/>
                    <a:lstStyle/>
                    <a:p>
                      <a:pPr algn="ctr"/>
                      <a:r>
                        <a:rPr kumimoji="1" lang="ja-JP" altLang="en-US" sz="900" dirty="0">
                          <a:latin typeface="ＭＳ Ｐゴシック" panose="020B0600070205080204" pitchFamily="50" charset="-128"/>
                          <a:ea typeface="ＭＳ Ｐゴシック" panose="020B0600070205080204" pitchFamily="50" charset="-128"/>
                        </a:rPr>
                        <a:t>申込書記載日</a:t>
                      </a:r>
                    </a:p>
                  </a:txBody>
                  <a:tcPr marR="72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solidFill>
                  </a:tcPr>
                </a:tc>
                <a:tc>
                  <a:txBody>
                    <a:bodyPr/>
                    <a:lstStyle/>
                    <a:p>
                      <a:pPr algn="l"/>
                      <a:r>
                        <a:rPr kumimoji="1" lang="ja-JP" altLang="en-US" sz="1000" dirty="0">
                          <a:latin typeface="ＭＳ Ｐゴシック" panose="020B0600070205080204" pitchFamily="50" charset="-128"/>
                          <a:ea typeface="ＭＳ Ｐゴシック" panose="020B0600070205080204" pitchFamily="50" charset="-128"/>
                        </a:rPr>
                        <a:t>令和８年　　　月　　　日</a:t>
                      </a:r>
                    </a:p>
                  </a:txBody>
                  <a:tcPr marR="7200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50168443"/>
                  </a:ext>
                </a:extLst>
              </a:tr>
            </a:tbl>
          </a:graphicData>
        </a:graphic>
      </p:graphicFrame>
      <p:graphicFrame>
        <p:nvGraphicFramePr>
          <p:cNvPr id="19" name="表 18">
            <a:extLst>
              <a:ext uri="{FF2B5EF4-FFF2-40B4-BE49-F238E27FC236}">
                <a16:creationId xmlns:a16="http://schemas.microsoft.com/office/drawing/2014/main" id="{2E4C4D95-D01C-1CF6-0754-3838CE051FDE}"/>
              </a:ext>
            </a:extLst>
          </p:cNvPr>
          <p:cNvGraphicFramePr>
            <a:graphicFrameLocks noGrp="1"/>
          </p:cNvGraphicFramePr>
          <p:nvPr>
            <p:extLst>
              <p:ext uri="{D42A27DB-BD31-4B8C-83A1-F6EECF244321}">
                <p14:modId xmlns:p14="http://schemas.microsoft.com/office/powerpoint/2010/main" val="2944290018"/>
              </p:ext>
            </p:extLst>
          </p:nvPr>
        </p:nvGraphicFramePr>
        <p:xfrm>
          <a:off x="183742" y="2504728"/>
          <a:ext cx="6557624" cy="777240"/>
        </p:xfrm>
        <a:graphic>
          <a:graphicData uri="http://schemas.openxmlformats.org/drawingml/2006/table">
            <a:tbl>
              <a:tblPr firstCol="1" bandRow="1">
                <a:tableStyleId>{073A0DAA-6AF3-43AB-8588-CEC1D06C72B9}</a:tableStyleId>
              </a:tblPr>
              <a:tblGrid>
                <a:gridCol w="1639406">
                  <a:extLst>
                    <a:ext uri="{9D8B030D-6E8A-4147-A177-3AD203B41FA5}">
                      <a16:colId xmlns:a16="http://schemas.microsoft.com/office/drawing/2014/main" val="2297246146"/>
                    </a:ext>
                  </a:extLst>
                </a:gridCol>
                <a:gridCol w="2397940">
                  <a:extLst>
                    <a:ext uri="{9D8B030D-6E8A-4147-A177-3AD203B41FA5}">
                      <a16:colId xmlns:a16="http://schemas.microsoft.com/office/drawing/2014/main" val="64950223"/>
                    </a:ext>
                  </a:extLst>
                </a:gridCol>
                <a:gridCol w="2520278">
                  <a:extLst>
                    <a:ext uri="{9D8B030D-6E8A-4147-A177-3AD203B41FA5}">
                      <a16:colId xmlns:a16="http://schemas.microsoft.com/office/drawing/2014/main" val="3452857854"/>
                    </a:ext>
                  </a:extLst>
                </a:gridCol>
              </a:tblGrid>
              <a:tr h="350736">
                <a:tc rowSpan="2">
                  <a:txBody>
                    <a:bodyPr/>
                    <a:lstStyle/>
                    <a:p>
                      <a:pPr algn="ctr"/>
                      <a:r>
                        <a:rPr kumimoji="1" lang="ja-JP" altLang="en-US" sz="1200" dirty="0">
                          <a:latin typeface="ＭＳ Ｐゴシック" panose="020B0600070205080204" pitchFamily="50" charset="-128"/>
                          <a:ea typeface="ＭＳ Ｐゴシック" panose="020B0600070205080204" pitchFamily="50" charset="-128"/>
                        </a:rPr>
                        <a:t>出演・出展（店）</a:t>
                      </a:r>
                      <a:endParaRPr kumimoji="1" lang="en-US" altLang="ja-JP" sz="1200" dirty="0">
                        <a:latin typeface="ＭＳ Ｐゴシック" panose="020B0600070205080204" pitchFamily="50" charset="-128"/>
                        <a:ea typeface="ＭＳ Ｐゴシック" panose="020B0600070205080204" pitchFamily="50" charset="-128"/>
                      </a:endParaRPr>
                    </a:p>
                    <a:p>
                      <a:pPr algn="ctr"/>
                      <a:r>
                        <a:rPr kumimoji="1" lang="en-US" altLang="ja-JP" sz="900" dirty="0">
                          <a:latin typeface="ＭＳ Ｐゴシック" panose="020B0600070205080204" pitchFamily="50" charset="-128"/>
                          <a:ea typeface="ＭＳ Ｐゴシック" panose="020B0600070205080204" pitchFamily="50" charset="-128"/>
                        </a:rPr>
                        <a:t>※</a:t>
                      </a:r>
                      <a:r>
                        <a:rPr kumimoji="1" lang="ja-JP" altLang="en-US" sz="900" dirty="0">
                          <a:latin typeface="ＭＳ Ｐゴシック" panose="020B0600070205080204" pitchFamily="50" charset="-128"/>
                          <a:ea typeface="ＭＳ Ｐゴシック" panose="020B0600070205080204" pitchFamily="50" charset="-128"/>
                        </a:rPr>
                        <a:t>該当内容にチェック</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900" b="1" dirty="0">
                          <a:latin typeface="ＭＳ Ｐゴシック" panose="020B0600070205080204" pitchFamily="50" charset="-128"/>
                          <a:ea typeface="ＭＳ Ｐゴシック" panose="020B0600070205080204" pitchFamily="50" charset="-128"/>
                        </a:rPr>
                        <a:t>□ふたばステージ</a:t>
                      </a:r>
                      <a:r>
                        <a:rPr kumimoji="1" lang="ja-JP" altLang="en-US" sz="800" b="1" dirty="0">
                          <a:latin typeface="ＭＳ Ｐゴシック" panose="020B0600070205080204" pitchFamily="50" charset="-128"/>
                          <a:ea typeface="ＭＳ Ｐゴシック" panose="020B0600070205080204" pitchFamily="50" charset="-128"/>
                        </a:rPr>
                        <a:t>（ステージパフォーマンス）</a:t>
                      </a:r>
                      <a:endParaRPr kumimoji="1" lang="en-US" altLang="ja-JP" sz="800" b="1" dirty="0">
                        <a:latin typeface="ＭＳ Ｐゴシック" panose="020B0600070205080204" pitchFamily="50" charset="-128"/>
                        <a:ea typeface="ＭＳ Ｐゴシック" panose="020B0600070205080204" pitchFamily="50" charset="-128"/>
                      </a:endParaRPr>
                    </a:p>
                    <a:p>
                      <a:pPr algn="l"/>
                      <a:r>
                        <a:rPr kumimoji="1" lang="ja-JP" altLang="en-US" sz="900" b="1" dirty="0">
                          <a:latin typeface="ＭＳ Ｐゴシック" panose="020B0600070205080204" pitchFamily="50" charset="-128"/>
                          <a:ea typeface="ＭＳ Ｐゴシック" panose="020B0600070205080204" pitchFamily="50" charset="-128"/>
                        </a:rPr>
                        <a:t>□ふたばふるさとマルシェ</a:t>
                      </a:r>
                      <a:r>
                        <a:rPr kumimoji="1" lang="ja-JP" altLang="en-US" sz="800" b="1" dirty="0">
                          <a:latin typeface="ＭＳ Ｐゴシック" panose="020B0600070205080204" pitchFamily="50" charset="-128"/>
                          <a:ea typeface="ＭＳ Ｐゴシック" panose="020B0600070205080204" pitchFamily="50" charset="-128"/>
                        </a:rPr>
                        <a:t>（地元産品の飲食・物販）</a:t>
                      </a:r>
                      <a:endParaRPr kumimoji="1" lang="en-US" altLang="ja-JP" sz="900" b="1" dirty="0">
                        <a:latin typeface="ＭＳ Ｐゴシック" panose="020B0600070205080204" pitchFamily="50" charset="-128"/>
                        <a:ea typeface="ＭＳ Ｐゴシック" panose="020B0600070205080204" pitchFamily="50" charset="-128"/>
                      </a:endParaRPr>
                    </a:p>
                  </a:txBody>
                  <a:tcPr marL="36000" marR="36000">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b="1" dirty="0">
                          <a:latin typeface="ＭＳ Ｐゴシック" panose="020B0600070205080204" pitchFamily="50" charset="-128"/>
                          <a:ea typeface="ＭＳ Ｐゴシック" panose="020B0600070205080204" pitchFamily="50" charset="-128"/>
                        </a:rPr>
                        <a:t>□ふたば地方なう。</a:t>
                      </a:r>
                      <a:r>
                        <a:rPr kumimoji="1" lang="ja-JP" altLang="en-US" sz="800" b="1" dirty="0">
                          <a:latin typeface="ＭＳ Ｐゴシック" panose="020B0600070205080204" pitchFamily="50" charset="-128"/>
                          <a:ea typeface="ＭＳ Ｐゴシック" panose="020B0600070205080204" pitchFamily="50" charset="-128"/>
                        </a:rPr>
                        <a:t>（展示・</a:t>
                      </a:r>
                      <a:r>
                        <a:rPr kumimoji="1" lang="en-US" altLang="ja-JP" sz="800" b="1" dirty="0">
                          <a:latin typeface="ＭＳ Ｐゴシック" panose="020B0600070205080204" pitchFamily="50" charset="-128"/>
                          <a:ea typeface="ＭＳ Ｐゴシック" panose="020B0600070205080204" pitchFamily="50" charset="-128"/>
                        </a:rPr>
                        <a:t>PR</a:t>
                      </a:r>
                      <a:r>
                        <a:rPr kumimoji="1" lang="ja-JP" altLang="en-US" sz="800" b="1" dirty="0">
                          <a:latin typeface="ＭＳ Ｐゴシック" panose="020B0600070205080204" pitchFamily="50" charset="-128"/>
                          <a:ea typeface="ＭＳ Ｐゴシック" panose="020B0600070205080204" pitchFamily="50" charset="-128"/>
                        </a:rPr>
                        <a:t>企画）</a:t>
                      </a:r>
                      <a:endParaRPr kumimoji="1" lang="en-US" altLang="ja-JP" sz="800" b="1" dirty="0">
                        <a:latin typeface="ＭＳ Ｐゴシック" panose="020B0600070205080204" pitchFamily="50" charset="-128"/>
                        <a:ea typeface="ＭＳ Ｐゴシック" panose="020B0600070205080204" pitchFamily="50" charset="-128"/>
                      </a:endParaRPr>
                    </a:p>
                    <a:p>
                      <a:pPr algn="l"/>
                      <a:r>
                        <a:rPr kumimoji="1" lang="ja-JP" altLang="en-US" sz="900" b="1" dirty="0">
                          <a:latin typeface="ＭＳ Ｐゴシック" panose="020B0600070205080204" pitchFamily="50" charset="-128"/>
                          <a:ea typeface="ＭＳ Ｐゴシック" panose="020B0600070205080204" pitchFamily="50" charset="-128"/>
                        </a:rPr>
                        <a:t>□まるごとふたば体験工房</a:t>
                      </a:r>
                      <a:r>
                        <a:rPr kumimoji="1" lang="ja-JP" altLang="en-US" sz="800" b="1" dirty="0">
                          <a:latin typeface="ＭＳ Ｐゴシック" panose="020B0600070205080204" pitchFamily="50" charset="-128"/>
                          <a:ea typeface="ＭＳ Ｐゴシック" panose="020B0600070205080204" pitchFamily="50" charset="-128"/>
                        </a:rPr>
                        <a:t>（来場者体験企画）</a:t>
                      </a:r>
                      <a:endParaRPr kumimoji="1" lang="ja-JP" altLang="en-US" sz="900" b="1" dirty="0">
                        <a:latin typeface="ＭＳ Ｐゴシック" panose="020B0600070205080204" pitchFamily="50" charset="-128"/>
                        <a:ea typeface="ＭＳ Ｐゴシック" panose="020B0600070205080204" pitchFamily="50" charset="-128"/>
                      </a:endParaRPr>
                    </a:p>
                  </a:txBody>
                  <a:tcPr marL="36000" marR="36000">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bg1"/>
                    </a:solidFill>
                  </a:tcPr>
                </a:tc>
                <a:extLst>
                  <a:ext uri="{0D108BD9-81ED-4DB2-BD59-A6C34878D82A}">
                    <a16:rowId xmlns:a16="http://schemas.microsoft.com/office/drawing/2014/main" val="3543721775"/>
                  </a:ext>
                </a:extLst>
              </a:tr>
              <a:tr h="394577">
                <a:tc vMerge="1">
                  <a:txBody>
                    <a:bodyPr/>
                    <a:lstStyle/>
                    <a:p>
                      <a:pPr algn="ctr"/>
                      <a:endParaRPr kumimoji="1" lang="ja-JP" altLang="en-US" sz="900" dirty="0">
                        <a:latin typeface="ＭＳ Ｐゴシック" panose="020B0600070205080204" pitchFamily="50" charset="-128"/>
                        <a:ea typeface="ＭＳ Ｐゴシック" panose="020B0600070205080204" pitchFamily="50" charset="-128"/>
                      </a:endParaRPr>
                    </a:p>
                  </a:txBody>
                  <a:tcPr>
                    <a:lnR w="6350" cap="flat" cmpd="sng" algn="ctr">
                      <a:solidFill>
                        <a:schemeClr val="tx1"/>
                      </a:solidFill>
                      <a:prstDash val="solid"/>
                      <a:round/>
                      <a:headEnd type="none" w="med" len="med"/>
                      <a:tailEnd type="none" w="med" len="med"/>
                    </a:lnR>
                  </a:tcPr>
                </a:tc>
                <a:tc>
                  <a:txBody>
                    <a:bodyPr/>
                    <a:lstStyle/>
                    <a:p>
                      <a:pPr algn="l"/>
                      <a:r>
                        <a:rPr kumimoji="1" lang="en-US" altLang="ja-JP" sz="700" b="1" dirty="0">
                          <a:latin typeface="ＭＳ Ｐゴシック" panose="020B0600070205080204" pitchFamily="50" charset="-128"/>
                          <a:ea typeface="ＭＳ Ｐゴシック" panose="020B0600070205080204" pitchFamily="50" charset="-128"/>
                        </a:rPr>
                        <a:t>※</a:t>
                      </a:r>
                      <a:r>
                        <a:rPr kumimoji="1" lang="ja-JP" altLang="en-US" sz="700" b="1" dirty="0">
                          <a:latin typeface="ＭＳ Ｐゴシック" panose="020B0600070205080204" pitchFamily="50" charset="-128"/>
                          <a:ea typeface="ＭＳ Ｐゴシック" panose="020B0600070205080204" pitchFamily="50" charset="-128"/>
                        </a:rPr>
                        <a:t>「ふたばふるさとマルシェ」に出店希望の方のみ</a:t>
                      </a:r>
                      <a:endParaRPr kumimoji="1" lang="en-US" altLang="ja-JP" sz="700" b="1" dirty="0">
                        <a:latin typeface="ＭＳ Ｐゴシック" panose="020B0600070205080204" pitchFamily="50" charset="-128"/>
                        <a:ea typeface="ＭＳ Ｐゴシック" panose="020B060007020508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700" dirty="0">
                          <a:solidFill>
                            <a:srgbClr val="231F20"/>
                          </a:solidFill>
                          <a:latin typeface="ＭＳ Ｐゴシック" panose="020B0600070205080204" pitchFamily="50" charset="-128"/>
                          <a:ea typeface="ＭＳ Ｐゴシック" panose="020B0600070205080204" pitchFamily="50" charset="-128"/>
                          <a:cs typeface="A-OTF じゅん Pro 201"/>
                        </a:rPr>
                        <a:t>キッチンカーでの出店を希望する場合はチェックを入れて、</a:t>
                      </a:r>
                      <a:endParaRPr lang="en-US" altLang="ja-JP" sz="7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700" dirty="0">
                          <a:solidFill>
                            <a:srgbClr val="231F20"/>
                          </a:solidFill>
                          <a:latin typeface="ＭＳ Ｐゴシック" panose="020B0600070205080204" pitchFamily="50" charset="-128"/>
                          <a:ea typeface="ＭＳ Ｐゴシック" panose="020B0600070205080204" pitchFamily="50" charset="-128"/>
                          <a:cs typeface="A-OTF じゅん Pro 201"/>
                        </a:rPr>
                        <a:t>キッチンカーの車両サイズをご記入ください。</a:t>
                      </a:r>
                      <a:endParaRPr lang="ja-JP" altLang="en-US" sz="700" dirty="0">
                        <a:latin typeface="ＭＳ Ｐゴシック" panose="020B0600070205080204" pitchFamily="50" charset="-128"/>
                        <a:ea typeface="ＭＳ Ｐゴシック" panose="020B0600070205080204" pitchFamily="50" charset="-128"/>
                        <a:cs typeface="A-OTF じゅん Pro 201"/>
                      </a:endParaRPr>
                    </a:p>
                  </a:txBody>
                  <a:tcPr marL="36000" marR="36000">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endParaRPr kumimoji="1" lang="ja-JP" altLang="en-US" sz="900" b="1" dirty="0">
                        <a:latin typeface="ＭＳ Ｐゴシック" panose="020B0600070205080204" pitchFamily="50" charset="-128"/>
                        <a:ea typeface="ＭＳ Ｐゴシック" panose="020B0600070205080204" pitchFamily="50" charset="-128"/>
                      </a:endParaRPr>
                    </a:p>
                  </a:txBody>
                  <a:tcPr marL="36000" marR="36000">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997957"/>
                  </a:ext>
                </a:extLst>
              </a:tr>
            </a:tbl>
          </a:graphicData>
        </a:graphic>
      </p:graphicFrame>
      <p:graphicFrame>
        <p:nvGraphicFramePr>
          <p:cNvPr id="20" name="表 19">
            <a:extLst>
              <a:ext uri="{FF2B5EF4-FFF2-40B4-BE49-F238E27FC236}">
                <a16:creationId xmlns:a16="http://schemas.microsoft.com/office/drawing/2014/main" id="{A8A3ECAC-70DD-19BF-BE6F-5F7D90B3F337}"/>
              </a:ext>
            </a:extLst>
          </p:cNvPr>
          <p:cNvGraphicFramePr>
            <a:graphicFrameLocks noGrp="1"/>
          </p:cNvGraphicFramePr>
          <p:nvPr>
            <p:extLst>
              <p:ext uri="{D42A27DB-BD31-4B8C-83A1-F6EECF244321}">
                <p14:modId xmlns:p14="http://schemas.microsoft.com/office/powerpoint/2010/main" val="2282594922"/>
              </p:ext>
            </p:extLst>
          </p:nvPr>
        </p:nvGraphicFramePr>
        <p:xfrm>
          <a:off x="183742" y="3365129"/>
          <a:ext cx="6557624" cy="3368040"/>
        </p:xfrm>
        <a:graphic>
          <a:graphicData uri="http://schemas.openxmlformats.org/drawingml/2006/table">
            <a:tbl>
              <a:tblPr firstCol="1" bandRow="1">
                <a:tableStyleId>{073A0DAA-6AF3-43AB-8588-CEC1D06C72B9}</a:tableStyleId>
              </a:tblPr>
              <a:tblGrid>
                <a:gridCol w="1639406">
                  <a:extLst>
                    <a:ext uri="{9D8B030D-6E8A-4147-A177-3AD203B41FA5}">
                      <a16:colId xmlns:a16="http://schemas.microsoft.com/office/drawing/2014/main" val="2297246146"/>
                    </a:ext>
                  </a:extLst>
                </a:gridCol>
                <a:gridCol w="1639406">
                  <a:extLst>
                    <a:ext uri="{9D8B030D-6E8A-4147-A177-3AD203B41FA5}">
                      <a16:colId xmlns:a16="http://schemas.microsoft.com/office/drawing/2014/main" val="64950223"/>
                    </a:ext>
                  </a:extLst>
                </a:gridCol>
                <a:gridCol w="1639406">
                  <a:extLst>
                    <a:ext uri="{9D8B030D-6E8A-4147-A177-3AD203B41FA5}">
                      <a16:colId xmlns:a16="http://schemas.microsoft.com/office/drawing/2014/main" val="3452857854"/>
                    </a:ext>
                  </a:extLst>
                </a:gridCol>
                <a:gridCol w="1639406">
                  <a:extLst>
                    <a:ext uri="{9D8B030D-6E8A-4147-A177-3AD203B41FA5}">
                      <a16:colId xmlns:a16="http://schemas.microsoft.com/office/drawing/2014/main" val="2837308150"/>
                    </a:ext>
                  </a:extLst>
                </a:gridCol>
              </a:tblGrid>
              <a:tr h="370840">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団体名称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tcPr>
                </a:tc>
                <a:tc gridSpan="3">
                  <a:txBody>
                    <a:bodyPr/>
                    <a:lstStyle/>
                    <a:p>
                      <a:endParaRPr kumimoji="1" lang="ja-JP" altLang="en-US" sz="9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0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0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3721775"/>
                  </a:ext>
                </a:extLst>
              </a:tr>
              <a:tr h="370840">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団体表記</a:t>
                      </a:r>
                      <a:endParaRPr kumimoji="1" lang="en-US" altLang="ja-JP" sz="1100" dirty="0">
                        <a:latin typeface="ＭＳ Ｐゴシック" panose="020B0600070205080204" pitchFamily="50" charset="-128"/>
                        <a:ea typeface="ＭＳ Ｐゴシック" panose="020B0600070205080204" pitchFamily="50" charset="-128"/>
                      </a:endParaRPr>
                    </a:p>
                    <a:p>
                      <a:pPr algn="l"/>
                      <a:r>
                        <a:rPr kumimoji="1" lang="ja-JP" altLang="en-US" sz="800" b="0" dirty="0">
                          <a:latin typeface="ＭＳ Ｐゴシック" panose="020B0600070205080204" pitchFamily="50" charset="-128"/>
                          <a:ea typeface="ＭＳ Ｐゴシック" panose="020B0600070205080204" pitchFamily="50" charset="-128"/>
                        </a:rPr>
                        <a:t>ホームページや場内サインに</a:t>
                      </a:r>
                      <a:endParaRPr kumimoji="1" lang="en-US" altLang="ja-JP" sz="800" b="0" dirty="0">
                        <a:latin typeface="ＭＳ Ｐゴシック" panose="020B0600070205080204" pitchFamily="50" charset="-128"/>
                        <a:ea typeface="ＭＳ Ｐゴシック" panose="020B0600070205080204" pitchFamily="50" charset="-128"/>
                      </a:endParaRPr>
                    </a:p>
                    <a:p>
                      <a:pPr algn="l"/>
                      <a:r>
                        <a:rPr kumimoji="1" lang="ja-JP" altLang="en-US" sz="800" b="0" dirty="0">
                          <a:latin typeface="ＭＳ Ｐゴシック" panose="020B0600070205080204" pitchFamily="50" charset="-128"/>
                          <a:ea typeface="ＭＳ Ｐゴシック" panose="020B0600070205080204" pitchFamily="50" charset="-128"/>
                        </a:rPr>
                        <a:t>表記する際の名称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gridSpan="3">
                  <a:txBody>
                    <a:bodyPr/>
                    <a:lstStyle/>
                    <a:p>
                      <a:endParaRPr kumimoji="1" lang="ja-JP" altLang="en-US" sz="9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0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0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51541726"/>
                  </a:ext>
                </a:extLst>
              </a:tr>
              <a:tr h="370840">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住所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gridSpan="3">
                  <a:txBody>
                    <a:bodyPr/>
                    <a:lstStyle/>
                    <a:p>
                      <a:endParaRPr kumimoji="1" lang="ja-JP" altLang="en-US" sz="9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0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0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36740387"/>
                  </a:ext>
                </a:extLst>
              </a:tr>
              <a:tr h="370840">
                <a:tc>
                  <a:txBody>
                    <a:bodyPr/>
                    <a:lstStyle/>
                    <a:p>
                      <a:pPr algn="ctr"/>
                      <a:r>
                        <a:rPr kumimoji="1" lang="en-US" altLang="ja-JP" sz="1100" dirty="0">
                          <a:latin typeface="ＭＳ Ｐゴシック" panose="020B0600070205080204" pitchFamily="50" charset="-128"/>
                          <a:ea typeface="ＭＳ Ｐゴシック" panose="020B0600070205080204" pitchFamily="50" charset="-128"/>
                        </a:rPr>
                        <a:t>TEL</a:t>
                      </a:r>
                      <a:endParaRPr kumimoji="1" lang="ja-JP" altLang="en-US" sz="1100" dirty="0">
                        <a:latin typeface="ＭＳ Ｐゴシック" panose="020B0600070205080204" pitchFamily="50" charset="-128"/>
                        <a:ea typeface="ＭＳ Ｐゴシック" panose="020B060007020508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endParaRPr kumimoji="1" lang="ja-JP" altLang="en-US" sz="9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50" b="1" dirty="0">
                          <a:solidFill>
                            <a:schemeClr val="bg1"/>
                          </a:solidFill>
                          <a:latin typeface="ＭＳ Ｐゴシック" panose="020B0600070205080204" pitchFamily="50" charset="-128"/>
                          <a:ea typeface="ＭＳ Ｐゴシック" panose="020B0600070205080204" pitchFamily="50" charset="-128"/>
                        </a:rPr>
                        <a:t>FAX</a:t>
                      </a:r>
                      <a:endParaRPr kumimoji="1" lang="ja-JP" altLang="en-US" sz="1050" b="1" dirty="0">
                        <a:solidFill>
                          <a:schemeClr val="bg1"/>
                        </a:solidFill>
                        <a:latin typeface="ＭＳ Ｐゴシック" panose="020B0600070205080204" pitchFamily="50" charset="-128"/>
                        <a:ea typeface="ＭＳ Ｐゴシック" panose="020B060007020508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1"/>
                    </a:solidFill>
                  </a:tcPr>
                </a:tc>
                <a:tc>
                  <a:txBody>
                    <a:bodyPr/>
                    <a:lstStyle/>
                    <a:p>
                      <a:endParaRPr kumimoji="1" lang="ja-JP" altLang="en-US" sz="9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60613205"/>
                  </a:ext>
                </a:extLst>
              </a:tr>
              <a:tr h="370840">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代表者名</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endParaRPr kumimoji="1" lang="ja-JP" altLang="en-US" sz="9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1" dirty="0">
                          <a:solidFill>
                            <a:schemeClr val="bg1"/>
                          </a:solidFill>
                          <a:latin typeface="ＭＳ Ｐゴシック" panose="020B0600070205080204" pitchFamily="50" charset="-128"/>
                          <a:ea typeface="ＭＳ Ｐゴシック" panose="020B0600070205080204" pitchFamily="50" charset="-128"/>
                        </a:rPr>
                        <a:t>代表者携帯番号</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tx1"/>
                    </a:solidFill>
                  </a:tcPr>
                </a:tc>
                <a:tc>
                  <a:txBody>
                    <a:bodyPr/>
                    <a:lstStyle/>
                    <a:p>
                      <a:endParaRPr kumimoji="1" lang="ja-JP" altLang="en-US" sz="9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8470855"/>
                  </a:ext>
                </a:extLst>
              </a:tr>
              <a:tr h="370840">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当日ご担当者名</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endParaRPr kumimoji="1" lang="ja-JP" altLang="en-US" sz="9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b="1" dirty="0">
                          <a:solidFill>
                            <a:schemeClr val="bg1"/>
                          </a:solidFill>
                          <a:latin typeface="ＭＳ Ｐゴシック" panose="020B0600070205080204" pitchFamily="50" charset="-128"/>
                          <a:ea typeface="ＭＳ Ｐゴシック" panose="020B0600070205080204" pitchFamily="50" charset="-128"/>
                        </a:rPr>
                        <a:t>ご担当者携帯番号</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solidFill>
                  </a:tcPr>
                </a:tc>
                <a:tc>
                  <a:txBody>
                    <a:bodyPr/>
                    <a:lstStyle/>
                    <a:p>
                      <a:endParaRPr kumimoji="1" lang="ja-JP" altLang="en-US" sz="9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655895"/>
                  </a:ext>
                </a:extLst>
              </a:tr>
              <a:tr h="370840">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ご担当者メールアドレス</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gridSpan="3">
                  <a:txBody>
                    <a:bodyPr/>
                    <a:lstStyle/>
                    <a:p>
                      <a:endParaRPr kumimoji="1" lang="ja-JP" altLang="en-US" sz="9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0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0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09938007"/>
                  </a:ext>
                </a:extLst>
              </a:tr>
              <a:tr h="370840">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主な実施内容</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gridSpan="3">
                  <a:txBody>
                    <a:bodyPr/>
                    <a:lstStyle/>
                    <a:p>
                      <a:endParaRPr kumimoji="1" lang="en-US" altLang="ja-JP" sz="900" dirty="0">
                        <a:latin typeface="ＭＳ Ｐゴシック" panose="020B0600070205080204" pitchFamily="50" charset="-128"/>
                        <a:ea typeface="ＭＳ Ｐゴシック" panose="020B0600070205080204" pitchFamily="50" charset="-128"/>
                      </a:endParaRPr>
                    </a:p>
                    <a:p>
                      <a:endParaRPr kumimoji="1" lang="en-US" altLang="ja-JP" sz="900" dirty="0">
                        <a:latin typeface="ＭＳ Ｐゴシック" panose="020B0600070205080204" pitchFamily="50" charset="-128"/>
                        <a:ea typeface="ＭＳ Ｐゴシック" panose="020B0600070205080204" pitchFamily="50" charset="-128"/>
                      </a:endParaRPr>
                    </a:p>
                    <a:p>
                      <a:endParaRPr kumimoji="1" lang="en-US" altLang="ja-JP" sz="900" dirty="0">
                        <a:latin typeface="ＭＳ Ｐゴシック" panose="020B0600070205080204" pitchFamily="50" charset="-128"/>
                        <a:ea typeface="ＭＳ Ｐゴシック" panose="020B0600070205080204" pitchFamily="50" charset="-128"/>
                      </a:endParaRPr>
                    </a:p>
                    <a:p>
                      <a:endParaRPr kumimoji="1" lang="en-US" altLang="ja-JP" sz="9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0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0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4831120"/>
                  </a:ext>
                </a:extLst>
              </a:tr>
            </a:tbl>
          </a:graphicData>
        </a:graphic>
      </p:graphicFrame>
      <p:sp>
        <p:nvSpPr>
          <p:cNvPr id="22" name="object 26">
            <a:extLst>
              <a:ext uri="{FF2B5EF4-FFF2-40B4-BE49-F238E27FC236}">
                <a16:creationId xmlns:a16="http://schemas.microsoft.com/office/drawing/2014/main" id="{DD3861AA-22A6-517D-5678-1AB3A028BA49}"/>
              </a:ext>
            </a:extLst>
          </p:cNvPr>
          <p:cNvSpPr txBox="1"/>
          <p:nvPr/>
        </p:nvSpPr>
        <p:spPr>
          <a:xfrm>
            <a:off x="4437112" y="2930206"/>
            <a:ext cx="2237146" cy="261931"/>
          </a:xfrm>
          <a:prstGeom prst="rect">
            <a:avLst/>
          </a:prstGeom>
        </p:spPr>
        <p:txBody>
          <a:bodyPr vert="horz" wrap="square" lIns="0" tIns="7620" rIns="0" bIns="0" rtlCol="0">
            <a:spAutoFit/>
          </a:bodyPr>
          <a:lstStyle/>
          <a:p>
            <a:pPr marL="635" marR="5080" indent="-1270">
              <a:lnSpc>
                <a:spcPct val="104200"/>
              </a:lnSpc>
              <a:spcBef>
                <a:spcPts val="60"/>
              </a:spcBef>
              <a:tabLst>
                <a:tab pos="1151890" algn="l"/>
              </a:tabLst>
            </a:pPr>
            <a:r>
              <a:rPr sz="800" dirty="0" err="1">
                <a:solidFill>
                  <a:srgbClr val="231F20"/>
                </a:solidFill>
                <a:latin typeface="ＭＳ Ｐゴシック" panose="020B0600070205080204" pitchFamily="50" charset="-128"/>
                <a:ea typeface="ＭＳ Ｐゴシック" panose="020B0600070205080204" pitchFamily="50" charset="-128"/>
                <a:cs typeface="A-OTF じゅん Pro 201"/>
              </a:rPr>
              <a:t>キッチンカーでの出展を希望します</a:t>
            </a:r>
            <a:r>
              <a:rPr sz="800" dirty="0">
                <a:solidFill>
                  <a:srgbClr val="231F20"/>
                </a:solidFill>
                <a:latin typeface="ＭＳ Ｐゴシック" panose="020B0600070205080204" pitchFamily="50" charset="-128"/>
                <a:ea typeface="ＭＳ Ｐゴシック" panose="020B0600070205080204" pitchFamily="50" charset="-128"/>
                <a:cs typeface="A-OTF じゅん Pro 201"/>
              </a:rPr>
              <a:t>。</a:t>
            </a:r>
            <a:endParaRPr lang="en-US" sz="8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L="635" marR="5080" indent="-1270">
              <a:lnSpc>
                <a:spcPct val="104200"/>
              </a:lnSpc>
              <a:spcBef>
                <a:spcPts val="60"/>
              </a:spcBef>
              <a:tabLst>
                <a:tab pos="1151890" algn="l"/>
              </a:tabLst>
            </a:pPr>
            <a:r>
              <a:rPr sz="800" dirty="0" err="1">
                <a:solidFill>
                  <a:srgbClr val="231F20"/>
                </a:solidFill>
                <a:latin typeface="ＭＳ Ｐゴシック" panose="020B0600070205080204" pitchFamily="50" charset="-128"/>
                <a:ea typeface="ＭＳ Ｐゴシック" panose="020B0600070205080204" pitchFamily="50" charset="-128"/>
                <a:cs typeface="A-OTF じゅん Pro 201"/>
              </a:rPr>
              <a:t>車両サイズ（全長</a:t>
            </a:r>
            <a:r>
              <a:rPr sz="800" dirty="0">
                <a:solidFill>
                  <a:srgbClr val="231F20"/>
                </a:solidFill>
                <a:latin typeface="ＭＳ Ｐゴシック" panose="020B0600070205080204" pitchFamily="50" charset="-128"/>
                <a:ea typeface="ＭＳ Ｐゴシック" panose="020B0600070205080204" pitchFamily="50" charset="-128"/>
                <a:cs typeface="A-OTF じゅん Pro 201"/>
              </a:rPr>
              <a:t>	</a:t>
            </a:r>
            <a:r>
              <a:rPr lang="en-US" altLang="ja-JP" sz="800" dirty="0" err="1">
                <a:solidFill>
                  <a:srgbClr val="231F20"/>
                </a:solidFill>
                <a:latin typeface="ＭＳ Ｐゴシック" panose="020B0600070205080204" pitchFamily="50" charset="-128"/>
                <a:ea typeface="ＭＳ Ｐゴシック" panose="020B0600070205080204" pitchFamily="50" charset="-128"/>
                <a:cs typeface="A-OTF じゅん Pro 201"/>
              </a:rPr>
              <a:t>m</a:t>
            </a:r>
            <a:r>
              <a:rPr sz="800" dirty="0" err="1">
                <a:solidFill>
                  <a:srgbClr val="231F20"/>
                </a:solidFill>
                <a:latin typeface="ＭＳ Ｐゴシック" panose="020B0600070205080204" pitchFamily="50" charset="-128"/>
                <a:ea typeface="ＭＳ Ｐゴシック" panose="020B0600070205080204" pitchFamily="50" charset="-128"/>
                <a:cs typeface="Microsoft JhengHei"/>
              </a:rPr>
              <a:t>・車幅</a:t>
            </a:r>
            <a:r>
              <a:rPr lang="ja-JP" altLang="en-US" sz="800" dirty="0">
                <a:solidFill>
                  <a:srgbClr val="231F20"/>
                </a:solidFill>
                <a:latin typeface="ＭＳ Ｐゴシック" panose="020B0600070205080204" pitchFamily="50" charset="-128"/>
                <a:ea typeface="ＭＳ Ｐゴシック" panose="020B0600070205080204" pitchFamily="50" charset="-128"/>
                <a:cs typeface="Microsoft JhengHei"/>
              </a:rPr>
              <a:t>　　　　　　　　</a:t>
            </a:r>
            <a:r>
              <a:rPr lang="en-US" altLang="ja-JP" sz="800" dirty="0">
                <a:solidFill>
                  <a:srgbClr val="231F20"/>
                </a:solidFill>
                <a:latin typeface="ＭＳ Ｐゴシック" panose="020B0600070205080204" pitchFamily="50" charset="-128"/>
                <a:ea typeface="ＭＳ Ｐゴシック" panose="020B0600070205080204" pitchFamily="50" charset="-128"/>
                <a:cs typeface="Microsoft JhengHei"/>
              </a:rPr>
              <a:t>m</a:t>
            </a:r>
            <a:r>
              <a:rPr lang="ja-JP" altLang="en-US" sz="800" dirty="0">
                <a:solidFill>
                  <a:srgbClr val="231F20"/>
                </a:solidFill>
                <a:latin typeface="ＭＳ Ｐゴシック" panose="020B0600070205080204" pitchFamily="50" charset="-128"/>
                <a:ea typeface="ＭＳ Ｐゴシック" panose="020B0600070205080204" pitchFamily="50" charset="-128"/>
                <a:cs typeface="Microsoft JhengHei"/>
              </a:rPr>
              <a:t>）</a:t>
            </a:r>
            <a:endParaRPr sz="800" dirty="0">
              <a:latin typeface="ＭＳ Ｐゴシック" panose="020B0600070205080204" pitchFamily="50" charset="-128"/>
              <a:ea typeface="ＭＳ Ｐゴシック" panose="020B0600070205080204" pitchFamily="50" charset="-128"/>
              <a:cs typeface="Microsoft JhengHei"/>
            </a:endParaRPr>
          </a:p>
        </p:txBody>
      </p:sp>
      <p:sp>
        <p:nvSpPr>
          <p:cNvPr id="23" name="テキスト ボックス 22">
            <a:extLst>
              <a:ext uri="{FF2B5EF4-FFF2-40B4-BE49-F238E27FC236}">
                <a16:creationId xmlns:a16="http://schemas.microsoft.com/office/drawing/2014/main" id="{CA677439-6311-84B9-BD08-F58C72631714}"/>
              </a:ext>
            </a:extLst>
          </p:cNvPr>
          <p:cNvSpPr txBox="1"/>
          <p:nvPr/>
        </p:nvSpPr>
        <p:spPr>
          <a:xfrm>
            <a:off x="1700808" y="4033298"/>
            <a:ext cx="4149210" cy="230832"/>
          </a:xfrm>
          <a:prstGeom prst="rect">
            <a:avLst/>
          </a:prstGeom>
          <a:noFill/>
        </p:spPr>
        <p:txBody>
          <a:bodyPr wrap="square">
            <a:spAutoFit/>
          </a:bodyPr>
          <a:lstStyle/>
          <a:p>
            <a:pPr marL="56515">
              <a:lnSpc>
                <a:spcPct val="100000"/>
              </a:lnSpc>
              <a:tabLst>
                <a:tab pos="5257165" algn="l"/>
              </a:tabLst>
            </a:pPr>
            <a:r>
              <a:rPr lang="en-US" altLang="ja-JP" sz="700" dirty="0">
                <a:solidFill>
                  <a:srgbClr val="231F20"/>
                </a:solidFill>
                <a:latin typeface="ＭＳ Ｐゴシック" panose="020B0600070205080204" pitchFamily="50" charset="-128"/>
                <a:ea typeface="ＭＳ Ｐゴシック" panose="020B0600070205080204" pitchFamily="50" charset="-128"/>
                <a:cs typeface="A-OTF じゅん Pro 201"/>
              </a:rPr>
              <a:t>※</a:t>
            </a:r>
            <a:r>
              <a:rPr lang="ja-JP" altLang="en-US" sz="700" dirty="0">
                <a:solidFill>
                  <a:srgbClr val="231F20"/>
                </a:solidFill>
                <a:latin typeface="ＭＳ Ｐゴシック" panose="020B0600070205080204" pitchFamily="50" charset="-128"/>
                <a:ea typeface="ＭＳ Ｐゴシック" panose="020B0600070205080204" pitchFamily="50" charset="-128"/>
                <a:cs typeface="A-OTF じゅん Pro 201"/>
              </a:rPr>
              <a:t>団体表記が団体名称と同じ場合は</a:t>
            </a:r>
            <a:r>
              <a:rPr lang="ja-JP" altLang="en-US" sz="700" spc="-450" dirty="0">
                <a:solidFill>
                  <a:srgbClr val="231F20"/>
                </a:solidFill>
                <a:latin typeface="ＭＳ Ｐゴシック" panose="020B0600070205080204" pitchFamily="50" charset="-128"/>
                <a:ea typeface="ＭＳ Ｐゴシック" panose="020B0600070205080204" pitchFamily="50" charset="-128"/>
                <a:cs typeface="A-OTF じゅん Pro 201"/>
              </a:rPr>
              <a:t>、</a:t>
            </a:r>
            <a:r>
              <a:rPr lang="ja-JP" altLang="en-US" sz="700" dirty="0">
                <a:solidFill>
                  <a:srgbClr val="231F20"/>
                </a:solidFill>
                <a:latin typeface="ＭＳ Ｐゴシック" panose="020B0600070205080204" pitchFamily="50" charset="-128"/>
                <a:ea typeface="ＭＳ Ｐゴシック" panose="020B0600070205080204" pitchFamily="50" charset="-128"/>
                <a:cs typeface="A-OTF じゅん Pro 201"/>
              </a:rPr>
              <a:t>チェックを入れてください。（団体名称と団体表記は同じで</a:t>
            </a:r>
            <a:r>
              <a:rPr lang="ja-JP" altLang="en-US" sz="700" spc="-50" dirty="0">
                <a:solidFill>
                  <a:srgbClr val="231F20"/>
                </a:solidFill>
                <a:latin typeface="ＭＳ Ｐゴシック" panose="020B0600070205080204" pitchFamily="50" charset="-128"/>
                <a:ea typeface="ＭＳ Ｐゴシック" panose="020B0600070205080204" pitchFamily="50" charset="-128"/>
                <a:cs typeface="A-OTF じゅん Pro 201"/>
              </a:rPr>
              <a:t>す）　</a:t>
            </a:r>
            <a:r>
              <a:rPr lang="ja-JP" altLang="en-US" sz="900" spc="-50" dirty="0">
                <a:solidFill>
                  <a:srgbClr val="231F20"/>
                </a:solidFill>
                <a:latin typeface="ＭＳ Ｐゴシック" panose="020B0600070205080204" pitchFamily="50" charset="-128"/>
                <a:ea typeface="ＭＳ Ｐゴシック" panose="020B0600070205080204" pitchFamily="50" charset="-128"/>
                <a:cs typeface="A-OTF じゅん Pro 201"/>
              </a:rPr>
              <a:t>□</a:t>
            </a:r>
            <a:endParaRPr lang="ja-JP" altLang="en-US" sz="700" dirty="0">
              <a:latin typeface="ＭＳ Ｐゴシック" panose="020B0600070205080204" pitchFamily="50" charset="-128"/>
              <a:ea typeface="ＭＳ Ｐゴシック" panose="020B0600070205080204" pitchFamily="50" charset="-128"/>
              <a:cs typeface="A-OTF じゅん Pro 201"/>
            </a:endParaRPr>
          </a:p>
        </p:txBody>
      </p:sp>
      <p:graphicFrame>
        <p:nvGraphicFramePr>
          <p:cNvPr id="24" name="表 23">
            <a:extLst>
              <a:ext uri="{FF2B5EF4-FFF2-40B4-BE49-F238E27FC236}">
                <a16:creationId xmlns:a16="http://schemas.microsoft.com/office/drawing/2014/main" id="{9616D5B0-A2FD-869A-4FAF-D7DFD0224274}"/>
              </a:ext>
            </a:extLst>
          </p:cNvPr>
          <p:cNvGraphicFramePr>
            <a:graphicFrameLocks noGrp="1"/>
          </p:cNvGraphicFramePr>
          <p:nvPr>
            <p:extLst>
              <p:ext uri="{D42A27DB-BD31-4B8C-83A1-F6EECF244321}">
                <p14:modId xmlns:p14="http://schemas.microsoft.com/office/powerpoint/2010/main" val="322956754"/>
              </p:ext>
            </p:extLst>
          </p:nvPr>
        </p:nvGraphicFramePr>
        <p:xfrm>
          <a:off x="195921" y="6820406"/>
          <a:ext cx="6557624" cy="914400"/>
        </p:xfrm>
        <a:graphic>
          <a:graphicData uri="http://schemas.openxmlformats.org/drawingml/2006/table">
            <a:tbl>
              <a:tblPr firstCol="1" bandRow="1">
                <a:tableStyleId>{073A0DAA-6AF3-43AB-8588-CEC1D06C72B9}</a:tableStyleId>
              </a:tblPr>
              <a:tblGrid>
                <a:gridCol w="1639406">
                  <a:extLst>
                    <a:ext uri="{9D8B030D-6E8A-4147-A177-3AD203B41FA5}">
                      <a16:colId xmlns:a16="http://schemas.microsoft.com/office/drawing/2014/main" val="2297246146"/>
                    </a:ext>
                  </a:extLst>
                </a:gridCol>
                <a:gridCol w="4918218">
                  <a:extLst>
                    <a:ext uri="{9D8B030D-6E8A-4147-A177-3AD203B41FA5}">
                      <a16:colId xmlns:a16="http://schemas.microsoft.com/office/drawing/2014/main" val="64950223"/>
                    </a:ext>
                  </a:extLst>
                </a:gridCol>
              </a:tblGrid>
              <a:tr h="370840">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出展（店）町村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000" dirty="0">
                          <a:latin typeface="ＭＳ Ｐゴシック" panose="020B0600070205080204" pitchFamily="50" charset="-128"/>
                          <a:ea typeface="ＭＳ Ｐゴシック" panose="020B0600070205080204" pitchFamily="50" charset="-128"/>
                        </a:rPr>
                        <a:t>□広野町　　　□楢葉町　　　□富岡町　　　□川内村　　　□大熊町　　　　□双葉町</a:t>
                      </a:r>
                      <a:endParaRPr kumimoji="1" lang="en-US" altLang="ja-JP" sz="1000" dirty="0">
                        <a:latin typeface="ＭＳ Ｐゴシック" panose="020B0600070205080204" pitchFamily="50" charset="-128"/>
                        <a:ea typeface="ＭＳ Ｐゴシック" panose="020B0600070205080204" pitchFamily="50" charset="-128"/>
                      </a:endParaRPr>
                    </a:p>
                    <a:p>
                      <a:r>
                        <a:rPr kumimoji="1" lang="ja-JP" altLang="en-US" sz="1000" dirty="0">
                          <a:latin typeface="ＭＳ Ｐゴシック" panose="020B0600070205080204" pitchFamily="50" charset="-128"/>
                          <a:ea typeface="ＭＳ Ｐゴシック" panose="020B0600070205080204" pitchFamily="50" charset="-128"/>
                        </a:rPr>
                        <a:t>□浪江町　　　□葛尾村　　　□双葉郡外（</a:t>
                      </a:r>
                      <a:r>
                        <a:rPr kumimoji="1" lang="en-US" altLang="ja-JP" sz="1000" dirty="0">
                          <a:latin typeface="ＭＳ Ｐゴシック" panose="020B0600070205080204" pitchFamily="50" charset="-128"/>
                          <a:ea typeface="ＭＳ Ｐゴシック" panose="020B0600070205080204" pitchFamily="50" charset="-128"/>
                        </a:rPr>
                        <a:t>※</a:t>
                      </a:r>
                      <a:r>
                        <a:rPr kumimoji="1" lang="ja-JP" altLang="en-US" sz="1000" dirty="0">
                          <a:latin typeface="ＭＳ Ｐゴシック" panose="020B0600070205080204" pitchFamily="50" charset="-128"/>
                          <a:ea typeface="ＭＳ Ｐゴシック" panose="020B0600070205080204" pitchFamily="50" charset="-128"/>
                        </a:rPr>
                        <a:t>具体的に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3721775"/>
                  </a:ext>
                </a:extLst>
              </a:tr>
              <a:tr h="370840">
                <a:tc gridSpan="2">
                  <a:txBody>
                    <a:bodyPr/>
                    <a:lstStyle/>
                    <a:p>
                      <a:pPr algn="l"/>
                      <a:r>
                        <a:rPr kumimoji="1" lang="en-US" altLang="ja-JP" sz="1000" b="1"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000" b="1" dirty="0">
                          <a:solidFill>
                            <a:schemeClr val="tx1"/>
                          </a:solidFill>
                          <a:latin typeface="ＭＳ Ｐゴシック" panose="020B0600070205080204" pitchFamily="50" charset="-128"/>
                          <a:ea typeface="ＭＳ Ｐゴシック" panose="020B0600070205080204" pitchFamily="50" charset="-128"/>
                        </a:rPr>
                        <a:t>「ふたばふるさとマルシェ」に出店希望の方のみ</a:t>
                      </a:r>
                      <a:endParaRPr kumimoji="1" lang="en-US" altLang="ja-JP" sz="1000" b="1" dirty="0">
                        <a:solidFill>
                          <a:schemeClr val="tx1"/>
                        </a:solidFill>
                        <a:latin typeface="ＭＳ Ｐゴシック" panose="020B0600070205080204" pitchFamily="50" charset="-128"/>
                        <a:ea typeface="ＭＳ Ｐゴシック" panose="020B0600070205080204" pitchFamily="50" charset="-128"/>
                      </a:endParaRPr>
                    </a:p>
                    <a:p>
                      <a:pPr algn="l"/>
                      <a:r>
                        <a:rPr kumimoji="1" lang="ja-JP" altLang="en-US" sz="900" b="0" dirty="0">
                          <a:solidFill>
                            <a:schemeClr val="tx1"/>
                          </a:solidFill>
                          <a:latin typeface="ＭＳ Ｐゴシック" panose="020B0600070205080204" pitchFamily="50" charset="-128"/>
                          <a:ea typeface="ＭＳ Ｐゴシック" panose="020B0600070205080204" pitchFamily="50" charset="-128"/>
                        </a:rPr>
                        <a:t>　双葉郡８町村の商工会の会員ではない双葉郡外の方が出店する場合は、</a:t>
                      </a:r>
                      <a:endParaRPr kumimoji="1" lang="en-US" altLang="ja-JP" sz="900" b="0" dirty="0">
                        <a:solidFill>
                          <a:schemeClr val="tx1"/>
                        </a:solidFill>
                        <a:latin typeface="ＭＳ Ｐゴシック" panose="020B0600070205080204" pitchFamily="50" charset="-128"/>
                        <a:ea typeface="ＭＳ Ｐゴシック" panose="020B0600070205080204" pitchFamily="50" charset="-128"/>
                      </a:endParaRPr>
                    </a:p>
                    <a:p>
                      <a:pPr algn="l"/>
                      <a:r>
                        <a:rPr kumimoji="1" lang="ja-JP" altLang="en-US" sz="900" b="0" dirty="0">
                          <a:solidFill>
                            <a:schemeClr val="tx1"/>
                          </a:solidFill>
                          <a:latin typeface="ＭＳ Ｐゴシック" panose="020B0600070205080204" pitchFamily="50" charset="-128"/>
                          <a:ea typeface="ＭＳ Ｐゴシック" panose="020B0600070205080204" pitchFamily="50" charset="-128"/>
                        </a:rPr>
                        <a:t>　出店に係る備品（冷蔵庫、什器等</a:t>
                      </a:r>
                      <a:r>
                        <a:rPr kumimoji="1" lang="ja-JP" altLang="en-US" sz="900" b="0">
                          <a:solidFill>
                            <a:schemeClr val="tx1"/>
                          </a:solidFill>
                          <a:latin typeface="ＭＳ Ｐゴシック" panose="020B0600070205080204" pitchFamily="50" charset="-128"/>
                          <a:ea typeface="ＭＳ Ｐゴシック" panose="020B0600070205080204" pitchFamily="50" charset="-128"/>
                        </a:rPr>
                        <a:t>）を自己</a:t>
                      </a:r>
                      <a:r>
                        <a:rPr kumimoji="1" lang="ja-JP" altLang="en-US" sz="900" b="0" dirty="0">
                          <a:solidFill>
                            <a:schemeClr val="tx1"/>
                          </a:solidFill>
                          <a:latin typeface="ＭＳ Ｐゴシック" panose="020B0600070205080204" pitchFamily="50" charset="-128"/>
                          <a:ea typeface="ＭＳ Ｐゴシック" panose="020B0600070205080204" pitchFamily="50" charset="-128"/>
                        </a:rPr>
                        <a:t>調達していただきます。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000" dirty="0">
                        <a:latin typeface="ＭＳ Ｐゴシック" panose="020B0600070205080204" pitchFamily="50" charset="-128"/>
                        <a:ea typeface="ＭＳ Ｐゴシック" panose="020B060007020508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09938007"/>
                  </a:ext>
                </a:extLst>
              </a:tr>
            </a:tbl>
          </a:graphicData>
        </a:graphic>
      </p:graphicFrame>
      <p:sp>
        <p:nvSpPr>
          <p:cNvPr id="28" name="テキスト ボックス 27">
            <a:extLst>
              <a:ext uri="{FF2B5EF4-FFF2-40B4-BE49-F238E27FC236}">
                <a16:creationId xmlns:a16="http://schemas.microsoft.com/office/drawing/2014/main" id="{C0E85F2F-C861-DF0F-0352-495E29447539}"/>
              </a:ext>
            </a:extLst>
          </p:cNvPr>
          <p:cNvSpPr txBox="1"/>
          <p:nvPr/>
        </p:nvSpPr>
        <p:spPr>
          <a:xfrm>
            <a:off x="4437112" y="6533481"/>
            <a:ext cx="2342121" cy="200055"/>
          </a:xfrm>
          <a:prstGeom prst="rect">
            <a:avLst/>
          </a:prstGeom>
          <a:noFill/>
        </p:spPr>
        <p:txBody>
          <a:bodyPr wrap="square">
            <a:spAutoFit/>
          </a:bodyPr>
          <a:lstStyle/>
          <a:p>
            <a:pPr marL="56515">
              <a:lnSpc>
                <a:spcPct val="100000"/>
              </a:lnSpc>
              <a:tabLst>
                <a:tab pos="5257165" algn="l"/>
              </a:tabLst>
            </a:pPr>
            <a:r>
              <a:rPr lang="en-US" altLang="ja-JP" sz="700" dirty="0">
                <a:solidFill>
                  <a:srgbClr val="231F20"/>
                </a:solidFill>
                <a:latin typeface="ＭＳ Ｐゴシック" panose="020B0600070205080204" pitchFamily="50" charset="-128"/>
                <a:ea typeface="ＭＳ Ｐゴシック" panose="020B0600070205080204" pitchFamily="50" charset="-128"/>
                <a:cs typeface="A-OTF じゅん Pro 201"/>
              </a:rPr>
              <a:t>※</a:t>
            </a:r>
            <a:r>
              <a:rPr lang="ja-JP" altLang="en-US" sz="700" dirty="0">
                <a:solidFill>
                  <a:srgbClr val="231F20"/>
                </a:solidFill>
                <a:latin typeface="ＭＳ Ｐゴシック" panose="020B0600070205080204" pitchFamily="50" charset="-128"/>
                <a:ea typeface="ＭＳ Ｐゴシック" panose="020B0600070205080204" pitchFamily="50" charset="-128"/>
                <a:cs typeface="A-OTF じゅん Pro 201"/>
              </a:rPr>
              <a:t>主な演目、出展（店）内容などを簡潔にご記入ください。</a:t>
            </a:r>
            <a:endParaRPr lang="ja-JP" altLang="en-US" sz="700" dirty="0">
              <a:latin typeface="ＭＳ Ｐゴシック" panose="020B0600070205080204" pitchFamily="50" charset="-128"/>
              <a:ea typeface="ＭＳ Ｐゴシック" panose="020B0600070205080204" pitchFamily="50" charset="-128"/>
              <a:cs typeface="A-OTF じゅん Pro 201"/>
            </a:endParaRPr>
          </a:p>
        </p:txBody>
      </p:sp>
      <p:sp>
        <p:nvSpPr>
          <p:cNvPr id="29" name="テキスト ボックス 28">
            <a:extLst>
              <a:ext uri="{FF2B5EF4-FFF2-40B4-BE49-F238E27FC236}">
                <a16:creationId xmlns:a16="http://schemas.microsoft.com/office/drawing/2014/main" id="{0FF97942-2836-4235-C273-59143272E06C}"/>
              </a:ext>
            </a:extLst>
          </p:cNvPr>
          <p:cNvSpPr txBox="1"/>
          <p:nvPr/>
        </p:nvSpPr>
        <p:spPr>
          <a:xfrm>
            <a:off x="4465255" y="7272099"/>
            <a:ext cx="2247969" cy="400110"/>
          </a:xfrm>
          <a:prstGeom prst="rect">
            <a:avLst/>
          </a:prstGeom>
          <a:noFill/>
        </p:spPr>
        <p:txBody>
          <a:bodyPr wrap="square" rtlCol="0">
            <a:spAutoFit/>
          </a:bodyPr>
          <a:lstStyle/>
          <a:p>
            <a:pPr algn="ctr"/>
            <a:r>
              <a:rPr kumimoji="1" lang="ja-JP" altLang="en-US" sz="1000" b="1" dirty="0">
                <a:latin typeface="ＭＳ Ｐゴシック" panose="020B0600070205080204" pitchFamily="50" charset="-128"/>
                <a:ea typeface="ＭＳ Ｐゴシック" panose="020B0600070205080204" pitchFamily="50" charset="-128"/>
              </a:rPr>
              <a:t>双葉郡８町村商工会の会員ですか？</a:t>
            </a:r>
            <a:endParaRPr kumimoji="1" lang="en-US" altLang="ja-JP" sz="1000" b="1" dirty="0">
              <a:latin typeface="ＭＳ Ｐゴシック" panose="020B0600070205080204" pitchFamily="50" charset="-128"/>
              <a:ea typeface="ＭＳ Ｐゴシック" panose="020B0600070205080204" pitchFamily="50" charset="-128"/>
            </a:endParaRPr>
          </a:p>
          <a:p>
            <a:pPr algn="ctr"/>
            <a:r>
              <a:rPr kumimoji="1" lang="ja-JP" altLang="en-US" sz="1000" b="1" dirty="0">
                <a:latin typeface="ＭＳ Ｐゴシック" panose="020B0600070205080204" pitchFamily="50" charset="-128"/>
                <a:ea typeface="ＭＳ Ｐゴシック" panose="020B0600070205080204" pitchFamily="50" charset="-128"/>
              </a:rPr>
              <a:t>□はい　　　□いいえ</a:t>
            </a:r>
          </a:p>
        </p:txBody>
      </p:sp>
      <p:sp>
        <p:nvSpPr>
          <p:cNvPr id="30" name="テキスト ボックス 29">
            <a:extLst>
              <a:ext uri="{FF2B5EF4-FFF2-40B4-BE49-F238E27FC236}">
                <a16:creationId xmlns:a16="http://schemas.microsoft.com/office/drawing/2014/main" id="{A58C3A52-20B9-0638-DC9F-15D36D8A192D}"/>
              </a:ext>
            </a:extLst>
          </p:cNvPr>
          <p:cNvSpPr txBox="1"/>
          <p:nvPr/>
        </p:nvSpPr>
        <p:spPr>
          <a:xfrm>
            <a:off x="4165174" y="2945755"/>
            <a:ext cx="300082" cy="230832"/>
          </a:xfrm>
          <a:prstGeom prst="rect">
            <a:avLst/>
          </a:prstGeom>
          <a:noFill/>
        </p:spPr>
        <p:txBody>
          <a:bodyPr wrap="none" rtlCol="0">
            <a:spAutoFit/>
          </a:bodyPr>
          <a:lstStyle/>
          <a:p>
            <a:r>
              <a:rPr kumimoji="1" lang="ja-JP" altLang="en-US" sz="900" b="1" dirty="0">
                <a:latin typeface="ＭＳ Ｐゴシック" panose="020B0600070205080204" pitchFamily="50" charset="-128"/>
                <a:ea typeface="ＭＳ Ｐゴシック" panose="020B0600070205080204" pitchFamily="50" charset="-128"/>
              </a:rPr>
              <a:t>□</a:t>
            </a:r>
          </a:p>
        </p:txBody>
      </p:sp>
      <p:sp>
        <p:nvSpPr>
          <p:cNvPr id="31" name="object 9">
            <a:extLst>
              <a:ext uri="{FF2B5EF4-FFF2-40B4-BE49-F238E27FC236}">
                <a16:creationId xmlns:a16="http://schemas.microsoft.com/office/drawing/2014/main" id="{954AE15E-644E-6129-04C6-65224075BF90}"/>
              </a:ext>
            </a:extLst>
          </p:cNvPr>
          <p:cNvSpPr txBox="1"/>
          <p:nvPr/>
        </p:nvSpPr>
        <p:spPr>
          <a:xfrm>
            <a:off x="195922" y="7876833"/>
            <a:ext cx="3747428" cy="1481175"/>
          </a:xfrm>
          <a:prstGeom prst="rect">
            <a:avLst/>
          </a:prstGeom>
          <a:ln w="12700">
            <a:solidFill>
              <a:srgbClr val="231F20"/>
            </a:solidFill>
          </a:ln>
        </p:spPr>
        <p:txBody>
          <a:bodyPr vert="horz" wrap="square" lIns="0" tIns="95250" rIns="0" bIns="0" rtlCol="0">
            <a:spAutoFit/>
          </a:bodyPr>
          <a:lstStyle/>
          <a:p>
            <a:pPr marL="113030"/>
            <a:r>
              <a:rPr sz="1000" dirty="0">
                <a:solidFill>
                  <a:srgbClr val="231F20"/>
                </a:solidFill>
                <a:latin typeface="ＭＳ Ｐゴシック" panose="020B0600070205080204" pitchFamily="50" charset="-128"/>
                <a:ea typeface="ＭＳ Ｐゴシック" panose="020B0600070205080204" pitchFamily="50" charset="-128"/>
                <a:cs typeface="A-OTF 新ゴ Pro R"/>
              </a:rPr>
              <a:t>【お申込みに関するお問合せ】</a:t>
            </a:r>
            <a:endParaRPr sz="1000" dirty="0">
              <a:latin typeface="ＭＳ Ｐゴシック" panose="020B0600070205080204" pitchFamily="50" charset="-128"/>
              <a:ea typeface="ＭＳ Ｐゴシック" panose="020B0600070205080204" pitchFamily="50" charset="-128"/>
              <a:cs typeface="A-OTF 新ゴ Pro R"/>
            </a:endParaRPr>
          </a:p>
          <a:p>
            <a:pPr marL="176530"/>
            <a:r>
              <a:rPr sz="1000" spc="300" dirty="0">
                <a:solidFill>
                  <a:srgbClr val="231F20"/>
                </a:solidFill>
                <a:latin typeface="ＭＳ Ｐゴシック" panose="020B0600070205080204" pitchFamily="50" charset="-128"/>
                <a:ea typeface="ＭＳ Ｐゴシック" panose="020B0600070205080204" pitchFamily="50" charset="-128"/>
                <a:cs typeface="A-OTF じゅん Pro 201"/>
              </a:rPr>
              <a:t>イベント委託業者</a:t>
            </a:r>
            <a:r>
              <a:rPr sz="1500" baseline="2777" dirty="0">
                <a:solidFill>
                  <a:srgbClr val="231F20"/>
                </a:solidFill>
                <a:latin typeface="ＭＳ Ｐゴシック" panose="020B0600070205080204" pitchFamily="50" charset="-128"/>
                <a:ea typeface="ＭＳ Ｐゴシック" panose="020B0600070205080204" pitchFamily="50" charset="-128"/>
                <a:cs typeface="A-OTF じゅん Pro 201"/>
              </a:rPr>
              <a:t>／株式会社ライト・エージェンシー</a:t>
            </a:r>
            <a:endParaRPr sz="1500" baseline="2777" dirty="0">
              <a:latin typeface="ＭＳ Ｐゴシック" panose="020B0600070205080204" pitchFamily="50" charset="-128"/>
              <a:ea typeface="ＭＳ Ｐゴシック" panose="020B0600070205080204" pitchFamily="50" charset="-128"/>
              <a:cs typeface="A-OTF じゅん Pro 201"/>
            </a:endParaRPr>
          </a:p>
          <a:p>
            <a:pPr marL="176530"/>
            <a:r>
              <a:rPr sz="1000" dirty="0">
                <a:solidFill>
                  <a:srgbClr val="231F20"/>
                </a:solidFill>
                <a:latin typeface="ＭＳ Ｐゴシック" panose="020B0600070205080204" pitchFamily="50" charset="-128"/>
                <a:ea typeface="ＭＳ Ｐゴシック" panose="020B0600070205080204" pitchFamily="50" charset="-128"/>
                <a:cs typeface="A-OTF じゅん Pro 201"/>
              </a:rPr>
              <a:t>出演・出展（店）事務局</a:t>
            </a:r>
            <a:r>
              <a:rPr sz="1500" baseline="2777" dirty="0">
                <a:solidFill>
                  <a:srgbClr val="231F20"/>
                </a:solidFill>
                <a:latin typeface="ＭＳ Ｐゴシック" panose="020B0600070205080204" pitchFamily="50" charset="-128"/>
                <a:ea typeface="ＭＳ Ｐゴシック" panose="020B0600070205080204" pitchFamily="50" charset="-128"/>
                <a:cs typeface="A-OTF じゅん Pro 201"/>
              </a:rPr>
              <a:t>／株式会社エクシードコネクト  郡山支社</a:t>
            </a:r>
            <a:endParaRPr sz="1500" baseline="2777" dirty="0">
              <a:latin typeface="ＭＳ Ｐゴシック" panose="020B0600070205080204" pitchFamily="50" charset="-128"/>
              <a:ea typeface="ＭＳ Ｐゴシック" panose="020B0600070205080204" pitchFamily="50" charset="-128"/>
              <a:cs typeface="A-OTF じゅん Pro 201"/>
            </a:endParaRPr>
          </a:p>
          <a:p>
            <a:pPr marL="176530" marR="372745">
              <a:tabLst>
                <a:tab pos="636905" algn="l"/>
              </a:tabLst>
            </a:pPr>
            <a:r>
              <a:rPr sz="1000" dirty="0">
                <a:solidFill>
                  <a:srgbClr val="231F20"/>
                </a:solidFill>
                <a:latin typeface="ＭＳ Ｐゴシック" panose="020B0600070205080204" pitchFamily="50" charset="-128"/>
                <a:ea typeface="ＭＳ Ｐゴシック" panose="020B0600070205080204" pitchFamily="50" charset="-128"/>
                <a:cs typeface="A-OTF じゅん Pro 201"/>
              </a:rPr>
              <a:t>〒963-8002 福島県郡山市駅前1-6-5 ピースビル郡山8F</a:t>
            </a:r>
            <a:endParaRPr lang="en-US" sz="1000" dirty="0">
              <a:solidFill>
                <a:srgbClr val="231F20"/>
              </a:solidFill>
              <a:latin typeface="ＭＳ Ｐゴシック" panose="020B0600070205080204" pitchFamily="50" charset="-128"/>
              <a:ea typeface="ＭＳ Ｐゴシック" panose="020B0600070205080204" pitchFamily="50" charset="-128"/>
              <a:cs typeface="A-OTF じゅん Pro 201"/>
            </a:endParaRPr>
          </a:p>
          <a:p>
            <a:pPr marL="176530" marR="372745">
              <a:tabLst>
                <a:tab pos="636905" algn="l"/>
              </a:tabLst>
            </a:pPr>
            <a:r>
              <a:rPr sz="1000" dirty="0">
                <a:solidFill>
                  <a:srgbClr val="231F20"/>
                </a:solidFill>
                <a:latin typeface="ＭＳ Ｐゴシック" panose="020B0600070205080204" pitchFamily="50" charset="-128"/>
                <a:ea typeface="ＭＳ Ｐゴシック" panose="020B0600070205080204" pitchFamily="50" charset="-128"/>
                <a:cs typeface="A-OTF じゅん Pro 201"/>
              </a:rPr>
              <a:t>TEL	024-926-1253</a:t>
            </a:r>
            <a:endParaRPr sz="1000" dirty="0">
              <a:latin typeface="ＭＳ Ｐゴシック" panose="020B0600070205080204" pitchFamily="50" charset="-128"/>
              <a:ea typeface="ＭＳ Ｐゴシック" panose="020B0600070205080204" pitchFamily="50" charset="-128"/>
              <a:cs typeface="A-OTF じゅん Pro 201"/>
            </a:endParaRPr>
          </a:p>
          <a:p>
            <a:pPr marL="176530">
              <a:tabLst>
                <a:tab pos="636905" algn="l"/>
              </a:tabLst>
            </a:pPr>
            <a:r>
              <a:rPr sz="1000" dirty="0">
                <a:solidFill>
                  <a:srgbClr val="231F20"/>
                </a:solidFill>
                <a:latin typeface="ＭＳ Ｐゴシック" panose="020B0600070205080204" pitchFamily="50" charset="-128"/>
                <a:ea typeface="ＭＳ Ｐゴシック" panose="020B0600070205080204" pitchFamily="50" charset="-128"/>
                <a:cs typeface="A-OTF じゅん Pro 201"/>
              </a:rPr>
              <a:t>FAX	024-991-4741</a:t>
            </a:r>
            <a:endParaRPr sz="1000" dirty="0">
              <a:latin typeface="ＭＳ Ｐゴシック" panose="020B0600070205080204" pitchFamily="50" charset="-128"/>
              <a:ea typeface="ＭＳ Ｐゴシック" panose="020B0600070205080204" pitchFamily="50" charset="-128"/>
              <a:cs typeface="A-OTF じゅん Pro 201"/>
            </a:endParaRPr>
          </a:p>
          <a:p>
            <a:pPr marL="173990"/>
            <a:r>
              <a:rPr sz="1000" dirty="0">
                <a:solidFill>
                  <a:srgbClr val="231F20"/>
                </a:solidFill>
                <a:latin typeface="ＭＳ Ｐゴシック" panose="020B0600070205080204" pitchFamily="50" charset="-128"/>
                <a:ea typeface="ＭＳ Ｐゴシック" panose="020B0600070205080204" pitchFamily="50" charset="-128"/>
                <a:cs typeface="A-OTF じゅん Pro 201"/>
              </a:rPr>
              <a:t>E-mail futabaworld@light-agc.co.jp</a:t>
            </a:r>
            <a:endParaRPr sz="1000" dirty="0">
              <a:latin typeface="ＭＳ Ｐゴシック" panose="020B0600070205080204" pitchFamily="50" charset="-128"/>
              <a:ea typeface="ＭＳ Ｐゴシック" panose="020B0600070205080204" pitchFamily="50" charset="-128"/>
              <a:cs typeface="A-OTF じゅん Pro 201"/>
            </a:endParaRPr>
          </a:p>
          <a:p>
            <a:pPr marL="176530"/>
            <a:r>
              <a:rPr sz="1000" dirty="0">
                <a:solidFill>
                  <a:srgbClr val="231F20"/>
                </a:solidFill>
                <a:latin typeface="ＭＳ Ｐゴシック" panose="020B0600070205080204" pitchFamily="50" charset="-128"/>
                <a:ea typeface="ＭＳ Ｐゴシック" panose="020B0600070205080204" pitchFamily="50" charset="-128"/>
                <a:cs typeface="A-OTF じゅん Pro 201"/>
              </a:rPr>
              <a:t>対応時間／10：00～17：00</a:t>
            </a:r>
            <a:endParaRPr sz="1000" dirty="0">
              <a:latin typeface="ＭＳ Ｐゴシック" panose="020B0600070205080204" pitchFamily="50" charset="-128"/>
              <a:ea typeface="ＭＳ Ｐゴシック" panose="020B0600070205080204" pitchFamily="50" charset="-128"/>
              <a:cs typeface="A-OTF じゅん Pro 201"/>
            </a:endParaRPr>
          </a:p>
          <a:p>
            <a:pPr marL="113030"/>
            <a:r>
              <a:rPr sz="1000" dirty="0">
                <a:solidFill>
                  <a:srgbClr val="231F20"/>
                </a:solidFill>
                <a:latin typeface="ＭＳ Ｐゴシック" panose="020B0600070205080204" pitchFamily="50" charset="-128"/>
                <a:ea typeface="ＭＳ Ｐゴシック" panose="020B0600070205080204" pitchFamily="50" charset="-128"/>
                <a:cs typeface="A-OTF じゅん Pro 201"/>
              </a:rPr>
              <a:t>（土・日・祝日を除く 担当／高崎、小宮山、久保田）</a:t>
            </a:r>
            <a:endParaRPr sz="1000" dirty="0">
              <a:latin typeface="ＭＳ Ｐゴシック" panose="020B0600070205080204" pitchFamily="50" charset="-128"/>
              <a:ea typeface="ＭＳ Ｐゴシック" panose="020B0600070205080204" pitchFamily="50" charset="-128"/>
              <a:cs typeface="A-OTF じゅん Pro 201"/>
            </a:endParaRPr>
          </a:p>
        </p:txBody>
      </p:sp>
      <p:sp>
        <p:nvSpPr>
          <p:cNvPr id="32" name="object 17">
            <a:extLst>
              <a:ext uri="{FF2B5EF4-FFF2-40B4-BE49-F238E27FC236}">
                <a16:creationId xmlns:a16="http://schemas.microsoft.com/office/drawing/2014/main" id="{82646D56-2ED1-3399-0F18-D7E9315D5D93}"/>
              </a:ext>
            </a:extLst>
          </p:cNvPr>
          <p:cNvSpPr txBox="1"/>
          <p:nvPr/>
        </p:nvSpPr>
        <p:spPr>
          <a:xfrm>
            <a:off x="195922" y="9399932"/>
            <a:ext cx="4444365" cy="228268"/>
          </a:xfrm>
          <a:prstGeom prst="rect">
            <a:avLst/>
          </a:prstGeom>
        </p:spPr>
        <p:txBody>
          <a:bodyPr vert="horz" wrap="square" lIns="0" tIns="12700" rIns="0" bIns="0" rtlCol="0">
            <a:spAutoFit/>
          </a:bodyPr>
          <a:lstStyle/>
          <a:p>
            <a:pPr marL="12700">
              <a:lnSpc>
                <a:spcPct val="100000"/>
              </a:lnSpc>
              <a:spcBef>
                <a:spcPts val="100"/>
              </a:spcBef>
            </a:pPr>
            <a:r>
              <a:rPr sz="700" dirty="0">
                <a:solidFill>
                  <a:srgbClr val="231F20"/>
                </a:solidFill>
                <a:latin typeface="ＭＳ Ｐゴシック" panose="020B0600070205080204" pitchFamily="50" charset="-128"/>
                <a:ea typeface="ＭＳ Ｐゴシック" panose="020B0600070205080204" pitchFamily="50" charset="-128"/>
                <a:cs typeface="A-OTF じゅん Pro 201"/>
              </a:rPr>
              <a:t>※ご提供いただきました情報は、当イベントに関わる目的にのみ使用させていただきます。</a:t>
            </a:r>
            <a:endParaRPr sz="700" dirty="0">
              <a:latin typeface="ＭＳ Ｐゴシック" panose="020B0600070205080204" pitchFamily="50" charset="-128"/>
              <a:ea typeface="ＭＳ Ｐゴシック" panose="020B0600070205080204" pitchFamily="50" charset="-128"/>
              <a:cs typeface="A-OTF じゅん Pro 201"/>
            </a:endParaRPr>
          </a:p>
          <a:p>
            <a:pPr marL="12700">
              <a:lnSpc>
                <a:spcPct val="100000"/>
              </a:lnSpc>
              <a:spcBef>
                <a:spcPts val="40"/>
              </a:spcBef>
            </a:pPr>
            <a:r>
              <a:rPr sz="700" dirty="0">
                <a:solidFill>
                  <a:srgbClr val="231F20"/>
                </a:solidFill>
                <a:latin typeface="ＭＳ Ｐゴシック" panose="020B0600070205080204" pitchFamily="50" charset="-128"/>
                <a:ea typeface="ＭＳ Ｐゴシック" panose="020B0600070205080204" pitchFamily="50" charset="-128"/>
                <a:cs typeface="A-OTF じゅん Pro 201"/>
              </a:rPr>
              <a:t>※当日の備品手配、スケジュール、駐車場等の各種詳細は、申込締切後に改めてご案内いたします。</a:t>
            </a:r>
            <a:endParaRPr sz="700" dirty="0">
              <a:latin typeface="ＭＳ Ｐゴシック" panose="020B0600070205080204" pitchFamily="50" charset="-128"/>
              <a:ea typeface="ＭＳ Ｐゴシック" panose="020B0600070205080204" pitchFamily="50" charset="-128"/>
              <a:cs typeface="A-OTF じゅん Pro 201"/>
            </a:endParaRPr>
          </a:p>
        </p:txBody>
      </p:sp>
      <p:sp>
        <p:nvSpPr>
          <p:cNvPr id="33" name="テキスト ボックス 32">
            <a:extLst>
              <a:ext uri="{FF2B5EF4-FFF2-40B4-BE49-F238E27FC236}">
                <a16:creationId xmlns:a16="http://schemas.microsoft.com/office/drawing/2014/main" id="{3836586A-8A8C-F1DC-4E90-7489400D1B34}"/>
              </a:ext>
            </a:extLst>
          </p:cNvPr>
          <p:cNvSpPr txBox="1"/>
          <p:nvPr/>
        </p:nvSpPr>
        <p:spPr>
          <a:xfrm>
            <a:off x="4099297" y="7912150"/>
            <a:ext cx="646331" cy="461665"/>
          </a:xfrm>
          <a:prstGeom prst="rect">
            <a:avLst/>
          </a:prstGeom>
          <a:solidFill>
            <a:srgbClr val="FF0000"/>
          </a:solidFill>
        </p:spPr>
        <p:txBody>
          <a:bodyPr wrap="none" rtlCol="0" anchor="ctr">
            <a:spAutoFit/>
          </a:bodyPr>
          <a:lstStyle/>
          <a:p>
            <a:pPr algn="ctr"/>
            <a:r>
              <a:rPr kumimoji="1" lang="ja-JP" altLang="en-US" sz="1200" b="1" dirty="0">
                <a:solidFill>
                  <a:schemeClr val="bg1"/>
                </a:solidFill>
                <a:latin typeface="ＭＳ Ｐゴシック" panose="020B0600070205080204" pitchFamily="50" charset="-128"/>
                <a:ea typeface="ＭＳ Ｐゴシック" panose="020B0600070205080204" pitchFamily="50" charset="-128"/>
              </a:rPr>
              <a:t>申込</a:t>
            </a:r>
            <a:endParaRPr kumimoji="1" lang="en-US" altLang="ja-JP" sz="1200" b="1" dirty="0">
              <a:solidFill>
                <a:schemeClr val="bg1"/>
              </a:solidFill>
              <a:latin typeface="ＭＳ Ｐゴシック" panose="020B0600070205080204" pitchFamily="50" charset="-128"/>
              <a:ea typeface="ＭＳ Ｐゴシック" panose="020B0600070205080204" pitchFamily="50" charset="-128"/>
            </a:endParaRPr>
          </a:p>
          <a:p>
            <a:pPr algn="ctr"/>
            <a:r>
              <a:rPr kumimoji="1" lang="ja-JP" altLang="en-US" sz="1200" b="1" dirty="0">
                <a:solidFill>
                  <a:schemeClr val="bg1"/>
                </a:solidFill>
                <a:latin typeface="ＭＳ Ｐゴシック" panose="020B0600070205080204" pitchFamily="50" charset="-128"/>
                <a:ea typeface="ＭＳ Ｐゴシック" panose="020B0600070205080204" pitchFamily="50" charset="-128"/>
              </a:rPr>
              <a:t>締切日</a:t>
            </a:r>
          </a:p>
        </p:txBody>
      </p:sp>
      <p:sp>
        <p:nvSpPr>
          <p:cNvPr id="34" name="テキスト ボックス 33">
            <a:extLst>
              <a:ext uri="{FF2B5EF4-FFF2-40B4-BE49-F238E27FC236}">
                <a16:creationId xmlns:a16="http://schemas.microsoft.com/office/drawing/2014/main" id="{D6165308-2EAF-5AF9-ECCF-96E2B084A87B}"/>
              </a:ext>
            </a:extLst>
          </p:cNvPr>
          <p:cNvSpPr txBox="1"/>
          <p:nvPr/>
        </p:nvSpPr>
        <p:spPr>
          <a:xfrm>
            <a:off x="4762687" y="7836202"/>
            <a:ext cx="1972015" cy="584775"/>
          </a:xfrm>
          <a:prstGeom prst="rect">
            <a:avLst/>
          </a:prstGeom>
          <a:noFill/>
        </p:spPr>
        <p:txBody>
          <a:bodyPr wrap="none" rtlCol="0">
            <a:spAutoFit/>
          </a:bodyPr>
          <a:lstStyle/>
          <a:p>
            <a:r>
              <a:rPr kumimoji="1" lang="en-US" altLang="ja-JP" sz="1400" b="1" dirty="0">
                <a:solidFill>
                  <a:srgbClr val="FF0000"/>
                </a:solidFill>
                <a:latin typeface="ＭＳ Ｐゴシック" panose="020B0600070205080204" pitchFamily="50" charset="-128"/>
                <a:ea typeface="ＭＳ Ｐゴシック" panose="020B0600070205080204" pitchFamily="50" charset="-128"/>
              </a:rPr>
              <a:t>7</a:t>
            </a:r>
            <a:r>
              <a:rPr kumimoji="1" lang="ja-JP" altLang="en-US" sz="1400" b="1" dirty="0">
                <a:solidFill>
                  <a:srgbClr val="FF0000"/>
                </a:solidFill>
                <a:latin typeface="ＭＳ Ｐゴシック" panose="020B0600070205080204" pitchFamily="50" charset="-128"/>
                <a:ea typeface="ＭＳ Ｐゴシック" panose="020B0600070205080204" pitchFamily="50" charset="-128"/>
              </a:rPr>
              <a:t>月</a:t>
            </a:r>
            <a:r>
              <a:rPr kumimoji="1" lang="en-US" altLang="ja-JP" sz="1400" b="1" dirty="0">
                <a:solidFill>
                  <a:srgbClr val="FF0000"/>
                </a:solidFill>
                <a:latin typeface="ＭＳ Ｐゴシック" panose="020B0600070205080204" pitchFamily="50" charset="-128"/>
                <a:ea typeface="ＭＳ Ｐゴシック" panose="020B0600070205080204" pitchFamily="50" charset="-128"/>
              </a:rPr>
              <a:t>31</a:t>
            </a:r>
            <a:r>
              <a:rPr kumimoji="1" lang="ja-JP" altLang="en-US" sz="1400" b="1" dirty="0">
                <a:solidFill>
                  <a:srgbClr val="FF0000"/>
                </a:solidFill>
                <a:latin typeface="ＭＳ Ｐゴシック" panose="020B0600070205080204" pitchFamily="50" charset="-128"/>
                <a:ea typeface="ＭＳ Ｐゴシック" panose="020B0600070205080204" pitchFamily="50" charset="-128"/>
              </a:rPr>
              <a:t>日</a:t>
            </a:r>
            <a:r>
              <a:rPr kumimoji="1" lang="en-US" altLang="ja-JP" sz="1400" b="1" dirty="0">
                <a:solidFill>
                  <a:srgbClr val="FF0000"/>
                </a:solidFill>
                <a:latin typeface="ＭＳ Ｐゴシック" panose="020B0600070205080204" pitchFamily="50" charset="-128"/>
                <a:ea typeface="ＭＳ Ｐゴシック" panose="020B0600070205080204" pitchFamily="50" charset="-128"/>
              </a:rPr>
              <a:t>(</a:t>
            </a:r>
            <a:r>
              <a:rPr kumimoji="1" lang="ja-JP" altLang="en-US" sz="1400" b="1" dirty="0">
                <a:solidFill>
                  <a:srgbClr val="FF0000"/>
                </a:solidFill>
                <a:latin typeface="ＭＳ Ｐゴシック" panose="020B0600070205080204" pitchFamily="50" charset="-128"/>
                <a:ea typeface="ＭＳ Ｐゴシック" panose="020B0600070205080204" pitchFamily="50" charset="-128"/>
              </a:rPr>
              <a:t>金</a:t>
            </a:r>
            <a:r>
              <a:rPr kumimoji="1" lang="en-US" altLang="ja-JP" sz="1400" b="1" dirty="0">
                <a:solidFill>
                  <a:srgbClr val="FF0000"/>
                </a:solidFill>
                <a:latin typeface="ＭＳ Ｐゴシック" panose="020B0600070205080204" pitchFamily="50" charset="-128"/>
                <a:ea typeface="ＭＳ Ｐゴシック" panose="020B0600070205080204" pitchFamily="50" charset="-128"/>
              </a:rPr>
              <a:t>)</a:t>
            </a:r>
            <a:r>
              <a:rPr kumimoji="1" lang="ja-JP" altLang="en-US" sz="1400" b="1" dirty="0">
                <a:solidFill>
                  <a:srgbClr val="FF0000"/>
                </a:solidFill>
                <a:latin typeface="ＭＳ Ｐゴシック" panose="020B0600070205080204" pitchFamily="50" charset="-128"/>
                <a:ea typeface="ＭＳ Ｐゴシック" panose="020B0600070205080204" pitchFamily="50" charset="-128"/>
              </a:rPr>
              <a:t> </a:t>
            </a:r>
            <a:r>
              <a:rPr kumimoji="1" lang="en-US" altLang="ja-JP" sz="1400" b="1" dirty="0">
                <a:solidFill>
                  <a:srgbClr val="FF0000"/>
                </a:solidFill>
                <a:latin typeface="ＭＳ Ｐゴシック" panose="020B0600070205080204" pitchFamily="50" charset="-128"/>
                <a:ea typeface="ＭＳ Ｐゴシック" panose="020B0600070205080204" pitchFamily="50" charset="-128"/>
              </a:rPr>
              <a:t>17:00</a:t>
            </a:r>
            <a:r>
              <a:rPr kumimoji="1" lang="ja-JP" altLang="en-US" sz="1400" b="1" dirty="0">
                <a:solidFill>
                  <a:srgbClr val="FF0000"/>
                </a:solidFill>
                <a:latin typeface="ＭＳ Ｐゴシック" panose="020B0600070205080204" pitchFamily="50" charset="-128"/>
                <a:ea typeface="ＭＳ Ｐゴシック" panose="020B0600070205080204" pitchFamily="50" charset="-128"/>
              </a:rPr>
              <a:t> 必着</a:t>
            </a:r>
            <a:endParaRPr kumimoji="1" lang="en-US" altLang="ja-JP" sz="1400" b="1" dirty="0">
              <a:solidFill>
                <a:srgbClr val="FF0000"/>
              </a:solidFill>
              <a:latin typeface="ＭＳ Ｐゴシック" panose="020B0600070205080204" pitchFamily="50" charset="-128"/>
              <a:ea typeface="ＭＳ Ｐゴシック" panose="020B0600070205080204" pitchFamily="50" charset="-128"/>
            </a:endParaRPr>
          </a:p>
          <a:p>
            <a:r>
              <a:rPr kumimoji="1" lang="en-US" altLang="ja-JP" sz="900" dirty="0">
                <a:latin typeface="ＭＳ Ｐゴシック" panose="020B0600070205080204" pitchFamily="50" charset="-128"/>
                <a:ea typeface="ＭＳ Ｐゴシック" panose="020B0600070205080204" pitchFamily="50" charset="-128"/>
              </a:rPr>
              <a:t>FAX</a:t>
            </a:r>
            <a:r>
              <a:rPr kumimoji="1" lang="ja-JP" altLang="en-US" sz="900" dirty="0">
                <a:latin typeface="ＭＳ Ｐゴシック" panose="020B0600070205080204" pitchFamily="50" charset="-128"/>
                <a:ea typeface="ＭＳ Ｐゴシック" panose="020B0600070205080204" pitchFamily="50" charset="-128"/>
              </a:rPr>
              <a:t>、メールまたは郵送にて</a:t>
            </a:r>
            <a:endParaRPr kumimoji="1" lang="en-US" altLang="ja-JP" sz="900" dirty="0">
              <a:latin typeface="ＭＳ Ｐゴシック" panose="020B0600070205080204" pitchFamily="50" charset="-128"/>
              <a:ea typeface="ＭＳ Ｐゴシック" panose="020B0600070205080204" pitchFamily="50" charset="-128"/>
            </a:endParaRPr>
          </a:p>
          <a:p>
            <a:r>
              <a:rPr kumimoji="1" lang="ja-JP" altLang="en-US" sz="900" dirty="0">
                <a:latin typeface="ＭＳ Ｐゴシック" panose="020B0600070205080204" pitchFamily="50" charset="-128"/>
                <a:ea typeface="ＭＳ Ｐゴシック" panose="020B0600070205080204" pitchFamily="50" charset="-128"/>
              </a:rPr>
              <a:t>お申込みください。</a:t>
            </a:r>
          </a:p>
        </p:txBody>
      </p:sp>
      <p:sp>
        <p:nvSpPr>
          <p:cNvPr id="35" name="object 18">
            <a:extLst>
              <a:ext uri="{FF2B5EF4-FFF2-40B4-BE49-F238E27FC236}">
                <a16:creationId xmlns:a16="http://schemas.microsoft.com/office/drawing/2014/main" id="{DFEF0CFF-088C-BEED-DEFA-EFF931BAEE25}"/>
              </a:ext>
            </a:extLst>
          </p:cNvPr>
          <p:cNvSpPr txBox="1"/>
          <p:nvPr/>
        </p:nvSpPr>
        <p:spPr>
          <a:xfrm>
            <a:off x="4077072" y="8462901"/>
            <a:ext cx="2659368" cy="930960"/>
          </a:xfrm>
          <a:prstGeom prst="rect">
            <a:avLst/>
          </a:prstGeom>
        </p:spPr>
        <p:txBody>
          <a:bodyPr vert="horz" wrap="square" lIns="0" tIns="12700" rIns="0" bIns="0" rtlCol="0">
            <a:spAutoFit/>
          </a:bodyPr>
          <a:lstStyle/>
          <a:p>
            <a:pPr marL="152400" marR="6985" indent="-139700" algn="just">
              <a:lnSpc>
                <a:spcPct val="108300"/>
              </a:lnSpc>
              <a:spcBef>
                <a:spcPts val="100"/>
              </a:spcBef>
            </a:pPr>
            <a:r>
              <a:rPr sz="900" dirty="0">
                <a:solidFill>
                  <a:srgbClr val="ED1C24"/>
                </a:solidFill>
                <a:latin typeface="ＭＳ Ｐゴシック" panose="020B0600070205080204" pitchFamily="50" charset="-128"/>
                <a:ea typeface="ＭＳ Ｐゴシック" panose="020B0600070205080204" pitchFamily="50" charset="-128"/>
                <a:cs typeface="A-OTF 新ゴ Pro R"/>
              </a:rPr>
              <a:t>※</a:t>
            </a:r>
            <a:r>
              <a:rPr sz="900" dirty="0" err="1">
                <a:solidFill>
                  <a:srgbClr val="ED1C24"/>
                </a:solidFill>
                <a:latin typeface="ＭＳ Ｐゴシック" panose="020B0600070205080204" pitchFamily="50" charset="-128"/>
                <a:ea typeface="ＭＳ Ｐゴシック" panose="020B0600070205080204" pitchFamily="50" charset="-128"/>
                <a:cs typeface="A-OTF 新ゴ Pro R"/>
              </a:rPr>
              <a:t>参加希望申込書</a:t>
            </a:r>
            <a:r>
              <a:rPr lang="ja-JP" altLang="en-US" sz="900">
                <a:solidFill>
                  <a:srgbClr val="ED1C24"/>
                </a:solidFill>
                <a:latin typeface="ＭＳ Ｐゴシック" panose="020B0600070205080204" pitchFamily="50" charset="-128"/>
                <a:ea typeface="ＭＳ Ｐゴシック" panose="020B0600070205080204" pitchFamily="50" charset="-128"/>
                <a:cs typeface="A-OTF 新ゴ Pro R"/>
              </a:rPr>
              <a:t>受理</a:t>
            </a:r>
            <a:r>
              <a:rPr sz="900" dirty="0" err="1">
                <a:solidFill>
                  <a:srgbClr val="ED1C24"/>
                </a:solidFill>
                <a:latin typeface="ＭＳ Ｐゴシック" panose="020B0600070205080204" pitchFamily="50" charset="-128"/>
                <a:ea typeface="ＭＳ Ｐゴシック" panose="020B0600070205080204" pitchFamily="50" charset="-128"/>
                <a:cs typeface="A-OTF 新ゴ Pro R"/>
              </a:rPr>
              <a:t>後、FAXまたはメールの場合は</a:t>
            </a:r>
            <a:r>
              <a:rPr sz="900" dirty="0">
                <a:solidFill>
                  <a:srgbClr val="ED1C24"/>
                </a:solidFill>
                <a:latin typeface="ＭＳ Ｐゴシック" panose="020B0600070205080204" pitchFamily="50" charset="-128"/>
                <a:ea typeface="ＭＳ Ｐゴシック" panose="020B0600070205080204" pitchFamily="50" charset="-128"/>
                <a:cs typeface="A-OTF 新ゴ Pro R"/>
              </a:rPr>
              <a:t> </a:t>
            </a:r>
            <a:r>
              <a:rPr lang="ja-JP" altLang="en-US" sz="900">
                <a:solidFill>
                  <a:srgbClr val="ED1C24"/>
                </a:solidFill>
                <a:latin typeface="ＭＳ Ｐゴシック" panose="020B0600070205080204" pitchFamily="50" charset="-128"/>
                <a:ea typeface="ＭＳ Ｐゴシック" panose="020B0600070205080204" pitchFamily="50" charset="-128"/>
                <a:cs typeface="A-OTF 新ゴ Pro R"/>
              </a:rPr>
              <a:t>３</a:t>
            </a:r>
            <a:r>
              <a:rPr sz="900" dirty="0" err="1">
                <a:solidFill>
                  <a:srgbClr val="ED1C24"/>
                </a:solidFill>
                <a:latin typeface="ＭＳ Ｐゴシック" panose="020B0600070205080204" pitchFamily="50" charset="-128"/>
                <a:ea typeface="ＭＳ Ｐゴシック" panose="020B0600070205080204" pitchFamily="50" charset="-128"/>
                <a:cs typeface="A-OTF 新ゴ Pro R"/>
              </a:rPr>
              <a:t>営業日以内、郵送の場合は</a:t>
            </a:r>
            <a:r>
              <a:rPr lang="ja-JP" altLang="en-US" sz="900">
                <a:solidFill>
                  <a:srgbClr val="ED1C24"/>
                </a:solidFill>
                <a:latin typeface="ＭＳ Ｐゴシック" panose="020B0600070205080204" pitchFamily="50" charset="-128"/>
                <a:ea typeface="ＭＳ Ｐゴシック" panose="020B0600070205080204" pitchFamily="50" charset="-128"/>
                <a:cs typeface="A-OTF 新ゴ Pro R"/>
              </a:rPr>
              <a:t>５</a:t>
            </a:r>
            <a:r>
              <a:rPr sz="900" dirty="0" err="1">
                <a:solidFill>
                  <a:srgbClr val="ED1C24"/>
                </a:solidFill>
                <a:latin typeface="ＭＳ Ｐゴシック" panose="020B0600070205080204" pitchFamily="50" charset="-128"/>
                <a:ea typeface="ＭＳ Ｐゴシック" panose="020B0600070205080204" pitchFamily="50" charset="-128"/>
                <a:cs typeface="A-OTF 新ゴ Pro R"/>
              </a:rPr>
              <a:t>営業日以内に、ご担当者様に確認のお電話をさせていただきます</a:t>
            </a:r>
            <a:r>
              <a:rPr sz="900" dirty="0">
                <a:solidFill>
                  <a:srgbClr val="ED1C24"/>
                </a:solidFill>
                <a:latin typeface="ＭＳ Ｐゴシック" panose="020B0600070205080204" pitchFamily="50" charset="-128"/>
                <a:ea typeface="ＭＳ Ｐゴシック" panose="020B0600070205080204" pitchFamily="50" charset="-128"/>
                <a:cs typeface="A-OTF 新ゴ Pro R"/>
              </a:rPr>
              <a:t>。</a:t>
            </a:r>
            <a:endParaRPr sz="900" dirty="0">
              <a:latin typeface="ＭＳ Ｐゴシック" panose="020B0600070205080204" pitchFamily="50" charset="-128"/>
              <a:ea typeface="ＭＳ Ｐゴシック" panose="020B0600070205080204" pitchFamily="50" charset="-128"/>
              <a:cs typeface="A-OTF 新ゴ Pro R"/>
            </a:endParaRPr>
          </a:p>
          <a:p>
            <a:pPr marL="152400" marR="5080" indent="-139700" algn="just">
              <a:lnSpc>
                <a:spcPct val="108300"/>
              </a:lnSpc>
              <a:spcBef>
                <a:spcPts val="300"/>
              </a:spcBef>
            </a:pPr>
            <a:r>
              <a:rPr sz="900" dirty="0">
                <a:solidFill>
                  <a:srgbClr val="ED1C24"/>
                </a:solidFill>
                <a:latin typeface="ＭＳ Ｐゴシック" panose="020B0600070205080204" pitchFamily="50" charset="-128"/>
                <a:ea typeface="ＭＳ Ｐゴシック" panose="020B0600070205080204" pitchFamily="50" charset="-128"/>
                <a:cs typeface="A-OTF 新ゴ Pro R"/>
              </a:rPr>
              <a:t>※</a:t>
            </a:r>
            <a:r>
              <a:rPr sz="900" dirty="0" err="1">
                <a:solidFill>
                  <a:srgbClr val="ED1C24"/>
                </a:solidFill>
                <a:latin typeface="ＭＳ Ｐゴシック" panose="020B0600070205080204" pitchFamily="50" charset="-128"/>
                <a:ea typeface="ＭＳ Ｐゴシック" panose="020B0600070205080204" pitchFamily="50" charset="-128"/>
                <a:cs typeface="A-OTF 新ゴ Pro R"/>
              </a:rPr>
              <a:t>指定の営業日を経過後もご連絡がない場合は、恐れ入りますが再度メールまたは電話にてお問い合わせください</a:t>
            </a:r>
            <a:r>
              <a:rPr sz="900" dirty="0">
                <a:solidFill>
                  <a:srgbClr val="ED1C24"/>
                </a:solidFill>
                <a:latin typeface="ＭＳ Ｐゴシック" panose="020B0600070205080204" pitchFamily="50" charset="-128"/>
                <a:ea typeface="ＭＳ Ｐゴシック" panose="020B0600070205080204" pitchFamily="50" charset="-128"/>
                <a:cs typeface="A-OTF 新ゴ Pro R"/>
              </a:rPr>
              <a:t>。</a:t>
            </a:r>
            <a:endParaRPr sz="900" dirty="0">
              <a:latin typeface="ＭＳ Ｐゴシック" panose="020B0600070205080204" pitchFamily="50" charset="-128"/>
              <a:ea typeface="ＭＳ Ｐゴシック" panose="020B0600070205080204" pitchFamily="50" charset="-128"/>
              <a:cs typeface="A-OTF 新ゴ Pro R"/>
            </a:endParaRPr>
          </a:p>
        </p:txBody>
      </p:sp>
      <p:sp>
        <p:nvSpPr>
          <p:cNvPr id="37" name="テキスト ボックス 36">
            <a:extLst>
              <a:ext uri="{FF2B5EF4-FFF2-40B4-BE49-F238E27FC236}">
                <a16:creationId xmlns:a16="http://schemas.microsoft.com/office/drawing/2014/main" id="{BB4BE4E6-36D1-EE9C-AA30-B7A78D10EFE0}"/>
              </a:ext>
            </a:extLst>
          </p:cNvPr>
          <p:cNvSpPr txBox="1"/>
          <p:nvPr/>
        </p:nvSpPr>
        <p:spPr>
          <a:xfrm>
            <a:off x="1772816" y="4219535"/>
            <a:ext cx="912183" cy="230832"/>
          </a:xfrm>
          <a:prstGeom prst="rect">
            <a:avLst/>
          </a:prstGeom>
          <a:noFill/>
        </p:spPr>
        <p:txBody>
          <a:bodyPr wrap="square">
            <a:spAutoFit/>
          </a:bodyPr>
          <a:lstStyle/>
          <a:p>
            <a:pPr marL="56515">
              <a:lnSpc>
                <a:spcPct val="100000"/>
              </a:lnSpc>
              <a:tabLst>
                <a:tab pos="5257165" algn="l"/>
              </a:tabLst>
            </a:pPr>
            <a:r>
              <a:rPr lang="ja-JP" altLang="en-US" sz="900" dirty="0">
                <a:solidFill>
                  <a:srgbClr val="231F20"/>
                </a:solidFill>
                <a:latin typeface="ＭＳ Ｐゴシック" panose="020B0600070205080204" pitchFamily="50" charset="-128"/>
                <a:ea typeface="ＭＳ Ｐゴシック" panose="020B0600070205080204" pitchFamily="50" charset="-128"/>
                <a:cs typeface="A-OTF じゅん Pro 201"/>
              </a:rPr>
              <a:t>〒</a:t>
            </a:r>
            <a:endParaRPr lang="ja-JP" altLang="en-US" sz="900" dirty="0">
              <a:latin typeface="ＭＳ Ｐゴシック" panose="020B0600070205080204" pitchFamily="50" charset="-128"/>
              <a:ea typeface="ＭＳ Ｐゴシック" panose="020B0600070205080204" pitchFamily="50" charset="-128"/>
              <a:cs typeface="A-OTF じゅん Pro 201"/>
            </a:endParaRPr>
          </a:p>
        </p:txBody>
      </p:sp>
    </p:spTree>
    <p:extLst>
      <p:ext uri="{BB962C8B-B14F-4D97-AF65-F5344CB8AC3E}">
        <p14:creationId xmlns:p14="http://schemas.microsoft.com/office/powerpoint/2010/main" val="22554229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